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9" r:id="rId34"/>
    <p:sldId id="296" r:id="rId35"/>
    <p:sldId id="298" r:id="rId36"/>
    <p:sldId id="299" r:id="rId37"/>
    <p:sldId id="300" r:id="rId38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898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3A365-4FB6-4077-BF3D-CC7880FCFED8}" type="datetimeFigureOut">
              <a:rPr lang="ru-RU" smtClean="0"/>
              <a:t>14.06.2022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715DD0-1E70-494A-B610-BD765147E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525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266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>
                <a:solidFill>
                  <a:prstClr val="black"/>
                </a:solidFill>
              </a:rPr>
              <a:pPr/>
              <a:t>36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122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>
                <a:solidFill>
                  <a:prstClr val="black"/>
                </a:solidFill>
              </a:rPr>
              <a:pPr/>
              <a:t>37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462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10CC69-BC19-5E9D-27EE-77233F15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CF36AC-2D45-3F25-7651-1773DA2669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8C942F6-EE22-A66D-90AF-936C64052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F63C060-A328-38A8-60A2-FCED62381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870AD-520F-4A5E-9C32-25A1B7CAD8A1}" type="datetimeFigureOut">
              <a:rPr lang="ru-RU" smtClean="0"/>
              <a:pPr/>
              <a:t>14.06.2022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D40DA8-5457-20AA-0BE5-6DF939CA5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09C2448-B07C-1312-1CF0-F213DAD56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D7B1-AB94-40D9-B460-04BBC539AC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2772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26083" y="371297"/>
            <a:ext cx="4138929" cy="27095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54777" y="2305590"/>
            <a:ext cx="5751195" cy="24053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4941" y="1096771"/>
            <a:ext cx="7804150" cy="2330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6155"/>
              </a:lnSpc>
              <a:spcBef>
                <a:spcPts val="100"/>
              </a:spcBef>
            </a:pPr>
            <a:r>
              <a:rPr sz="5400" spc="-15" dirty="0"/>
              <a:t>ФГОС-2021</a:t>
            </a:r>
            <a:r>
              <a:rPr sz="5400" spc="-35" dirty="0"/>
              <a:t> </a:t>
            </a:r>
            <a:r>
              <a:rPr sz="5400" dirty="0"/>
              <a:t>для</a:t>
            </a:r>
            <a:endParaRPr sz="5400"/>
          </a:p>
          <a:p>
            <a:pPr marL="12700" marR="5080" algn="ctr">
              <a:lnSpc>
                <a:spcPts val="5830"/>
              </a:lnSpc>
              <a:spcBef>
                <a:spcPts val="409"/>
              </a:spcBef>
            </a:pPr>
            <a:r>
              <a:rPr sz="5400" spc="-15" dirty="0"/>
              <a:t>начальной </a:t>
            </a:r>
            <a:r>
              <a:rPr sz="5400" dirty="0"/>
              <a:t>и </a:t>
            </a:r>
            <a:r>
              <a:rPr sz="5400" spc="-15" dirty="0"/>
              <a:t>основной </a:t>
            </a:r>
            <a:r>
              <a:rPr sz="5400" spc="-1490" dirty="0"/>
              <a:t> </a:t>
            </a:r>
            <a:r>
              <a:rPr sz="5400" spc="-45" dirty="0"/>
              <a:t>школы</a:t>
            </a:r>
            <a:endParaRPr sz="5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29132" y="318602"/>
            <a:ext cx="7166609" cy="5885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480" marR="576580">
              <a:lnSpc>
                <a:spcPct val="107000"/>
              </a:lnSpc>
              <a:spcBef>
                <a:spcPts val="100"/>
              </a:spcBef>
            </a:pPr>
            <a:r>
              <a:rPr sz="4400" b="1" spc="-20" dirty="0">
                <a:solidFill>
                  <a:srgbClr val="E00000"/>
                </a:solidFill>
                <a:latin typeface="Arial"/>
                <a:cs typeface="Arial"/>
              </a:rPr>
              <a:t>Что </a:t>
            </a:r>
            <a:r>
              <a:rPr sz="4400" b="1" spc="-35" dirty="0">
                <a:solidFill>
                  <a:srgbClr val="E00000"/>
                </a:solidFill>
                <a:latin typeface="Arial"/>
                <a:cs typeface="Arial"/>
              </a:rPr>
              <a:t>же</a:t>
            </a:r>
            <a:r>
              <a:rPr sz="4400" b="1" spc="-5" dirty="0">
                <a:solidFill>
                  <a:srgbClr val="E00000"/>
                </a:solidFill>
                <a:latin typeface="Arial"/>
                <a:cs typeface="Arial"/>
              </a:rPr>
              <a:t> </a:t>
            </a:r>
            <a:r>
              <a:rPr sz="4400" b="1" dirty="0">
                <a:solidFill>
                  <a:srgbClr val="E00000"/>
                </a:solidFill>
                <a:latin typeface="Arial"/>
                <a:cs typeface="Arial"/>
              </a:rPr>
              <a:t>принесут</a:t>
            </a:r>
            <a:r>
              <a:rPr sz="4400" b="1" spc="-15" dirty="0">
                <a:solidFill>
                  <a:srgbClr val="E00000"/>
                </a:solidFill>
                <a:latin typeface="Arial"/>
                <a:cs typeface="Arial"/>
              </a:rPr>
              <a:t> </a:t>
            </a:r>
            <a:r>
              <a:rPr sz="4400" b="1" dirty="0">
                <a:solidFill>
                  <a:srgbClr val="E00000"/>
                </a:solidFill>
                <a:latin typeface="Arial"/>
                <a:cs typeface="Arial"/>
              </a:rPr>
              <a:t>новые </a:t>
            </a:r>
            <a:r>
              <a:rPr sz="4400" b="1" spc="-1210" dirty="0">
                <a:solidFill>
                  <a:srgbClr val="E00000"/>
                </a:solidFill>
                <a:latin typeface="Arial"/>
                <a:cs typeface="Arial"/>
              </a:rPr>
              <a:t> </a:t>
            </a:r>
            <a:r>
              <a:rPr sz="4400" b="1" spc="-10" dirty="0">
                <a:solidFill>
                  <a:srgbClr val="E00000"/>
                </a:solidFill>
                <a:latin typeface="Arial"/>
                <a:cs typeface="Arial"/>
              </a:rPr>
              <a:t>ФГОС?</a:t>
            </a:r>
            <a:endParaRPr sz="4400">
              <a:latin typeface="Arial"/>
              <a:cs typeface="Arial"/>
            </a:endParaRPr>
          </a:p>
          <a:p>
            <a:pPr marL="12700" marR="303530">
              <a:lnSpc>
                <a:spcPct val="105000"/>
              </a:lnSpc>
              <a:spcBef>
                <a:spcPts val="4360"/>
              </a:spcBef>
            </a:pPr>
            <a:r>
              <a:rPr sz="4400" b="1" spc="-10" dirty="0">
                <a:latin typeface="Arial"/>
                <a:cs typeface="Arial"/>
              </a:rPr>
              <a:t>Стандарты</a:t>
            </a:r>
            <a:r>
              <a:rPr sz="4400" b="1" spc="-70" dirty="0">
                <a:latin typeface="Arial"/>
                <a:cs typeface="Arial"/>
              </a:rPr>
              <a:t> </a:t>
            </a:r>
            <a:r>
              <a:rPr sz="4400" b="1" spc="-10" dirty="0">
                <a:latin typeface="Arial"/>
                <a:cs typeface="Arial"/>
              </a:rPr>
              <a:t>образования </a:t>
            </a:r>
            <a:r>
              <a:rPr sz="4400" b="1" spc="-1210" dirty="0">
                <a:latin typeface="Arial"/>
                <a:cs typeface="Arial"/>
              </a:rPr>
              <a:t> </a:t>
            </a:r>
            <a:r>
              <a:rPr sz="4400" b="1" spc="-5" dirty="0">
                <a:latin typeface="Arial"/>
                <a:cs typeface="Arial"/>
              </a:rPr>
              <a:t>стали </a:t>
            </a:r>
            <a:r>
              <a:rPr sz="4400" b="1" spc="-10" dirty="0">
                <a:latin typeface="Arial"/>
                <a:cs typeface="Arial"/>
              </a:rPr>
              <a:t>конкретнее </a:t>
            </a:r>
            <a:r>
              <a:rPr sz="4400" b="1" dirty="0">
                <a:latin typeface="Arial"/>
                <a:cs typeface="Arial"/>
              </a:rPr>
              <a:t>и </a:t>
            </a:r>
            <a:r>
              <a:rPr sz="4400" b="1" spc="5" dirty="0">
                <a:latin typeface="Arial"/>
                <a:cs typeface="Arial"/>
              </a:rPr>
              <a:t> </a:t>
            </a:r>
            <a:r>
              <a:rPr sz="4400" b="1" dirty="0">
                <a:latin typeface="Arial"/>
                <a:cs typeface="Arial"/>
              </a:rPr>
              <a:t>единообразнее.</a:t>
            </a:r>
            <a:endParaRPr sz="4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3279"/>
              </a:spcBef>
            </a:pPr>
            <a:r>
              <a:rPr sz="4400" b="1" spc="-20" dirty="0">
                <a:latin typeface="Arial"/>
                <a:cs typeface="Arial"/>
              </a:rPr>
              <a:t>Учитывают</a:t>
            </a:r>
            <a:r>
              <a:rPr sz="4400" b="1" spc="-100" dirty="0">
                <a:latin typeface="Arial"/>
                <a:cs typeface="Arial"/>
              </a:rPr>
              <a:t> </a:t>
            </a:r>
            <a:r>
              <a:rPr sz="4400" b="1" spc="-5" dirty="0">
                <a:latin typeface="Arial"/>
                <a:cs typeface="Arial"/>
              </a:rPr>
              <a:t>современные </a:t>
            </a:r>
            <a:r>
              <a:rPr sz="4400" b="1" spc="-1205" dirty="0">
                <a:latin typeface="Arial"/>
                <a:cs typeface="Arial"/>
              </a:rPr>
              <a:t> </a:t>
            </a:r>
            <a:r>
              <a:rPr sz="4400" b="1" dirty="0">
                <a:latin typeface="Arial"/>
                <a:cs typeface="Arial"/>
              </a:rPr>
              <a:t>тенденции.</a:t>
            </a:r>
            <a:endParaRPr sz="4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35227" y="2130298"/>
            <a:ext cx="3973829" cy="210566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 indent="25400">
              <a:lnSpc>
                <a:spcPts val="5540"/>
              </a:lnSpc>
              <a:spcBef>
                <a:spcPts val="70"/>
              </a:spcBef>
            </a:pPr>
            <a:r>
              <a:rPr sz="4400" b="1" spc="-15" dirty="0">
                <a:latin typeface="Arial"/>
                <a:cs typeface="Arial"/>
              </a:rPr>
              <a:t>Аудиторных </a:t>
            </a:r>
            <a:r>
              <a:rPr sz="4400" b="1" spc="-10" dirty="0">
                <a:latin typeface="Arial"/>
                <a:cs typeface="Arial"/>
              </a:rPr>
              <a:t> занятий</a:t>
            </a:r>
            <a:r>
              <a:rPr sz="4400" b="1" spc="-85" dirty="0">
                <a:latin typeface="Arial"/>
                <a:cs typeface="Arial"/>
              </a:rPr>
              <a:t> </a:t>
            </a:r>
            <a:r>
              <a:rPr sz="4400" b="1" spc="-15" dirty="0">
                <a:latin typeface="Arial"/>
                <a:cs typeface="Arial"/>
              </a:rPr>
              <a:t>стало</a:t>
            </a:r>
            <a:endParaRPr sz="4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4400" b="1" dirty="0">
                <a:latin typeface="Arial"/>
                <a:cs typeface="Arial"/>
              </a:rPr>
              <a:t>меньше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20334" y="273075"/>
            <a:ext cx="4822190" cy="1576070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0"/>
              </a:spcBef>
            </a:pPr>
            <a:r>
              <a:rPr sz="2800" spc="-10" dirty="0">
                <a:latin typeface="Microsoft Sans Serif"/>
                <a:cs typeface="Microsoft Sans Serif"/>
              </a:rPr>
              <a:t>Новый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стандарт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снизил</a:t>
            </a:r>
            <a:endParaRPr sz="2800">
              <a:latin typeface="Microsoft Sans Serif"/>
              <a:cs typeface="Microsoft Sans Serif"/>
            </a:endParaRPr>
          </a:p>
          <a:p>
            <a:pPr marL="12700" marR="5080">
              <a:lnSpc>
                <a:spcPct val="121100"/>
              </a:lnSpc>
            </a:pPr>
            <a:r>
              <a:rPr sz="2800" spc="-25" dirty="0">
                <a:latin typeface="Microsoft Sans Serif"/>
                <a:cs typeface="Microsoft Sans Serif"/>
              </a:rPr>
              <a:t>максимальный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30" dirty="0">
                <a:latin typeface="Microsoft Sans Serif"/>
                <a:cs typeface="Microsoft Sans Serif"/>
              </a:rPr>
              <a:t>предел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часов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аудиторной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spc="-45" dirty="0">
                <a:latin typeface="Microsoft Sans Serif"/>
                <a:cs typeface="Microsoft Sans Serif"/>
              </a:rPr>
              <a:t>нагрузки:</a:t>
            </a:r>
            <a:endParaRPr sz="28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20334" y="1976269"/>
            <a:ext cx="5504180" cy="45891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0100"/>
              </a:lnSpc>
              <a:spcBef>
                <a:spcPts val="95"/>
              </a:spcBef>
            </a:pPr>
            <a:r>
              <a:rPr sz="2800" spc="-5" dirty="0">
                <a:latin typeface="Microsoft Sans Serif"/>
                <a:cs typeface="Microsoft Sans Serif"/>
              </a:rPr>
              <a:t>с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3345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до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3190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spc="1155" dirty="0">
                <a:latin typeface="Microsoft Sans Serif"/>
                <a:cs typeface="Microsoft Sans Serif"/>
              </a:rPr>
              <a:t>—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5" dirty="0">
                <a:latin typeface="Microsoft Sans Serif"/>
                <a:cs typeface="Microsoft Sans Serif"/>
              </a:rPr>
              <a:t>для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начальной </a:t>
            </a:r>
            <a:r>
              <a:rPr sz="2800" spc="-725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школы;</a:t>
            </a:r>
            <a:endParaRPr sz="2800">
              <a:latin typeface="Microsoft Sans Serif"/>
              <a:cs typeface="Microsoft Sans Serif"/>
            </a:endParaRPr>
          </a:p>
          <a:p>
            <a:pPr marL="12700" marR="206375">
              <a:lnSpc>
                <a:spcPct val="120000"/>
              </a:lnSpc>
              <a:spcBef>
                <a:spcPts val="1200"/>
              </a:spcBef>
            </a:pPr>
            <a:r>
              <a:rPr sz="2800" spc="-5" dirty="0">
                <a:latin typeface="Microsoft Sans Serif"/>
                <a:cs typeface="Microsoft Sans Serif"/>
              </a:rPr>
              <a:t>с</a:t>
            </a:r>
            <a:r>
              <a:rPr sz="2800" spc="1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6020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до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5549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spc="1155" dirty="0">
                <a:latin typeface="Microsoft Sans Serif"/>
                <a:cs typeface="Microsoft Sans Serif"/>
              </a:rPr>
              <a:t>—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5" dirty="0">
                <a:latin typeface="Microsoft Sans Serif"/>
                <a:cs typeface="Microsoft Sans Serif"/>
              </a:rPr>
              <a:t>для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основной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школы.</a:t>
            </a:r>
            <a:endParaRPr sz="2800">
              <a:latin typeface="Microsoft Sans Serif"/>
              <a:cs typeface="Microsoft Sans Serif"/>
            </a:endParaRPr>
          </a:p>
          <a:p>
            <a:pPr marL="12700" marR="147955">
              <a:lnSpc>
                <a:spcPct val="120700"/>
              </a:lnSpc>
              <a:spcBef>
                <a:spcPts val="1215"/>
              </a:spcBef>
            </a:pPr>
            <a:r>
              <a:rPr sz="2800" spc="-15" dirty="0">
                <a:latin typeface="Microsoft Sans Serif"/>
                <a:cs typeface="Microsoft Sans Serif"/>
              </a:rPr>
              <a:t>Это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80" dirty="0">
                <a:latin typeface="Microsoft Sans Serif"/>
                <a:cs typeface="Microsoft Sans Serif"/>
              </a:rPr>
              <a:t>значит,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30" dirty="0">
                <a:latin typeface="Microsoft Sans Serif"/>
                <a:cs typeface="Microsoft Sans Serif"/>
              </a:rPr>
              <a:t>что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у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spc="-40" dirty="0">
                <a:latin typeface="Microsoft Sans Serif"/>
                <a:cs typeface="Microsoft Sans Serif"/>
              </a:rPr>
              <a:t>школьника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spc="-60" dirty="0">
                <a:latin typeface="Microsoft Sans Serif"/>
                <a:cs typeface="Microsoft Sans Serif"/>
              </a:rPr>
              <a:t>буд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меньше</a:t>
            </a:r>
            <a:r>
              <a:rPr sz="2800" spc="60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на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1-3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урока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в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неделю.</a:t>
            </a:r>
            <a:endParaRPr sz="2800">
              <a:latin typeface="Microsoft Sans Serif"/>
              <a:cs typeface="Microsoft Sans Serif"/>
            </a:endParaRPr>
          </a:p>
          <a:p>
            <a:pPr marL="12700" marR="263525">
              <a:lnSpc>
                <a:spcPct val="120000"/>
              </a:lnSpc>
              <a:spcBef>
                <a:spcPts val="1215"/>
              </a:spcBef>
            </a:pPr>
            <a:r>
              <a:rPr sz="2800" spc="-5" dirty="0">
                <a:latin typeface="Microsoft Sans Serif"/>
                <a:cs typeface="Microsoft Sans Serif"/>
              </a:rPr>
              <a:t>Но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это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не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50" dirty="0">
                <a:latin typeface="Microsoft Sans Serif"/>
                <a:cs typeface="Microsoft Sans Serif"/>
              </a:rPr>
              <a:t>скажется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на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качестве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обучения!</a:t>
            </a:r>
            <a:endParaRPr sz="2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4388" y="1624025"/>
            <a:ext cx="5944870" cy="20389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25400">
              <a:lnSpc>
                <a:spcPct val="100000"/>
              </a:lnSpc>
              <a:spcBef>
                <a:spcPts val="105"/>
              </a:spcBef>
              <a:tabLst>
                <a:tab pos="2961640" algn="l"/>
                <a:tab pos="5281295" algn="l"/>
              </a:tabLst>
            </a:pPr>
            <a:r>
              <a:rPr sz="4400" b="1" spc="-5" dirty="0">
                <a:latin typeface="Arial"/>
                <a:cs typeface="Arial"/>
              </a:rPr>
              <a:t>Сде</a:t>
            </a:r>
            <a:r>
              <a:rPr sz="4400" b="1" spc="-20" dirty="0">
                <a:latin typeface="Arial"/>
                <a:cs typeface="Arial"/>
              </a:rPr>
              <a:t>л</a:t>
            </a:r>
            <a:r>
              <a:rPr sz="4400" b="1" spc="-5" dirty="0">
                <a:latin typeface="Arial"/>
                <a:cs typeface="Arial"/>
              </a:rPr>
              <a:t>ал</a:t>
            </a:r>
            <a:r>
              <a:rPr sz="4400" b="1" dirty="0">
                <a:latin typeface="Arial"/>
                <a:cs typeface="Arial"/>
              </a:rPr>
              <a:t>и	</a:t>
            </a:r>
            <a:r>
              <a:rPr sz="4400" b="1" spc="-5" dirty="0">
                <a:latin typeface="Arial"/>
                <a:cs typeface="Arial"/>
              </a:rPr>
              <a:t>ст</a:t>
            </a:r>
            <a:r>
              <a:rPr sz="4400" b="1" spc="-15" dirty="0">
                <a:latin typeface="Arial"/>
                <a:cs typeface="Arial"/>
              </a:rPr>
              <a:t>а</a:t>
            </a:r>
            <a:r>
              <a:rPr sz="4400" b="1" dirty="0">
                <a:latin typeface="Arial"/>
                <a:cs typeface="Arial"/>
              </a:rPr>
              <a:t>вку	на  </a:t>
            </a:r>
            <a:r>
              <a:rPr sz="4400" b="1" spc="-15" dirty="0">
                <a:latin typeface="Arial"/>
                <a:cs typeface="Arial"/>
              </a:rPr>
              <a:t>вариативность </a:t>
            </a:r>
            <a:r>
              <a:rPr sz="4400" b="1" spc="-10" dirty="0">
                <a:latin typeface="Arial"/>
                <a:cs typeface="Arial"/>
              </a:rPr>
              <a:t> </a:t>
            </a:r>
            <a:r>
              <a:rPr sz="4400" b="1" dirty="0">
                <a:latin typeface="Arial"/>
                <a:cs typeface="Arial"/>
              </a:rPr>
              <a:t>программ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573139" y="537413"/>
            <a:ext cx="4444365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0" spc="-30" dirty="0">
                <a:latin typeface="Microsoft Sans Serif"/>
                <a:cs typeface="Microsoft Sans Serif"/>
              </a:rPr>
              <a:t>Теперь</a:t>
            </a:r>
            <a:r>
              <a:rPr sz="2100" b="0" dirty="0">
                <a:latin typeface="Microsoft Sans Serif"/>
                <a:cs typeface="Microsoft Sans Serif"/>
              </a:rPr>
              <a:t> </a:t>
            </a:r>
            <a:r>
              <a:rPr sz="2100" b="0" spc="-30" dirty="0">
                <a:latin typeface="Microsoft Sans Serif"/>
                <a:cs typeface="Microsoft Sans Serif"/>
              </a:rPr>
              <a:t>школа</a:t>
            </a:r>
            <a:r>
              <a:rPr sz="2100" b="0" spc="10" dirty="0">
                <a:latin typeface="Microsoft Sans Serif"/>
                <a:cs typeface="Microsoft Sans Serif"/>
              </a:rPr>
              <a:t> </a:t>
            </a:r>
            <a:r>
              <a:rPr sz="2100" b="0" spc="-25" dirty="0">
                <a:latin typeface="Microsoft Sans Serif"/>
                <a:cs typeface="Microsoft Sans Serif"/>
              </a:rPr>
              <a:t>обязана</a:t>
            </a:r>
            <a:r>
              <a:rPr sz="2100" b="0" spc="10" dirty="0">
                <a:latin typeface="Microsoft Sans Serif"/>
                <a:cs typeface="Microsoft Sans Serif"/>
              </a:rPr>
              <a:t> </a:t>
            </a:r>
            <a:r>
              <a:rPr sz="2100" b="0" spc="-10" dirty="0">
                <a:latin typeface="Microsoft Sans Serif"/>
                <a:cs typeface="Microsoft Sans Serif"/>
              </a:rPr>
              <a:t>еще</a:t>
            </a:r>
            <a:r>
              <a:rPr sz="2100" b="0" dirty="0">
                <a:latin typeface="Microsoft Sans Serif"/>
                <a:cs typeface="Microsoft Sans Serif"/>
              </a:rPr>
              <a:t> </a:t>
            </a:r>
            <a:r>
              <a:rPr sz="2100" b="0" spc="-10" dirty="0">
                <a:latin typeface="Microsoft Sans Serif"/>
                <a:cs typeface="Microsoft Sans Serif"/>
              </a:rPr>
              <a:t>больше</a:t>
            </a:r>
            <a:endParaRPr sz="21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73139" y="857758"/>
            <a:ext cx="4963795" cy="4826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1000"/>
              </a:lnSpc>
              <a:spcBef>
                <a:spcPts val="95"/>
              </a:spcBef>
            </a:pPr>
            <a:r>
              <a:rPr sz="2100" spc="-15" dirty="0">
                <a:latin typeface="Microsoft Sans Serif"/>
                <a:cs typeface="Microsoft Sans Serif"/>
              </a:rPr>
              <a:t>индивидуализировать</a:t>
            </a:r>
            <a:r>
              <a:rPr sz="2100" spc="10" dirty="0">
                <a:latin typeface="Microsoft Sans Serif"/>
                <a:cs typeface="Microsoft Sans Serif"/>
              </a:rPr>
              <a:t> </a:t>
            </a:r>
            <a:r>
              <a:rPr sz="2100" spc="-40" dirty="0">
                <a:latin typeface="Microsoft Sans Serif"/>
                <a:cs typeface="Microsoft Sans Serif"/>
              </a:rPr>
              <a:t>программу,</a:t>
            </a:r>
            <a:r>
              <a:rPr sz="2100" spc="25" dirty="0">
                <a:latin typeface="Microsoft Sans Serif"/>
                <a:cs typeface="Microsoft Sans Serif"/>
              </a:rPr>
              <a:t> </a:t>
            </a:r>
            <a:r>
              <a:rPr sz="2100" dirty="0">
                <a:latin typeface="Microsoft Sans Serif"/>
                <a:cs typeface="Microsoft Sans Serif"/>
              </a:rPr>
              <a:t>в</a:t>
            </a:r>
            <a:r>
              <a:rPr sz="2100" spc="5" dirty="0">
                <a:latin typeface="Microsoft Sans Serif"/>
                <a:cs typeface="Microsoft Sans Serif"/>
              </a:rPr>
              <a:t> </a:t>
            </a:r>
            <a:r>
              <a:rPr sz="2100" spc="-35" dirty="0">
                <a:latin typeface="Microsoft Sans Serif"/>
                <a:cs typeface="Microsoft Sans Serif"/>
              </a:rPr>
              <a:t>том </a:t>
            </a:r>
            <a:r>
              <a:rPr sz="2100" spc="-545" dirty="0">
                <a:latin typeface="Microsoft Sans Serif"/>
                <a:cs typeface="Microsoft Sans Serif"/>
              </a:rPr>
              <a:t> </a:t>
            </a:r>
            <a:r>
              <a:rPr sz="2100" dirty="0">
                <a:latin typeface="Microsoft Sans Serif"/>
                <a:cs typeface="Microsoft Sans Serif"/>
              </a:rPr>
              <a:t>числе:</a:t>
            </a:r>
            <a:endParaRPr sz="2100">
              <a:latin typeface="Microsoft Sans Serif"/>
              <a:cs typeface="Microsoft Sans Serif"/>
            </a:endParaRPr>
          </a:p>
          <a:p>
            <a:pPr marL="175260" indent="-163195">
              <a:lnSpc>
                <a:spcPct val="100000"/>
              </a:lnSpc>
              <a:spcBef>
                <a:spcPts val="530"/>
              </a:spcBef>
              <a:buChar char="-"/>
              <a:tabLst>
                <a:tab pos="175895" algn="l"/>
              </a:tabLst>
            </a:pPr>
            <a:r>
              <a:rPr sz="2100" spc="-15" dirty="0">
                <a:latin typeface="Microsoft Sans Serif"/>
                <a:cs typeface="Microsoft Sans Serif"/>
              </a:rPr>
              <a:t>вводить</a:t>
            </a:r>
            <a:r>
              <a:rPr sz="2100" spc="20" dirty="0">
                <a:latin typeface="Microsoft Sans Serif"/>
                <a:cs typeface="Microsoft Sans Serif"/>
              </a:rPr>
              <a:t> </a:t>
            </a:r>
            <a:r>
              <a:rPr sz="2100" spc="-20" dirty="0">
                <a:latin typeface="Microsoft Sans Serif"/>
                <a:cs typeface="Microsoft Sans Serif"/>
              </a:rPr>
              <a:t>углубленное</a:t>
            </a:r>
            <a:r>
              <a:rPr sz="2100" spc="10" dirty="0">
                <a:latin typeface="Microsoft Sans Serif"/>
                <a:cs typeface="Microsoft Sans Serif"/>
              </a:rPr>
              <a:t> </a:t>
            </a:r>
            <a:r>
              <a:rPr sz="2100" spc="-25" dirty="0">
                <a:latin typeface="Microsoft Sans Serif"/>
                <a:cs typeface="Microsoft Sans Serif"/>
              </a:rPr>
              <a:t>изучение</a:t>
            </a:r>
            <a:endParaRPr sz="2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2100" spc="-30" dirty="0">
                <a:latin typeface="Microsoft Sans Serif"/>
                <a:cs typeface="Microsoft Sans Serif"/>
              </a:rPr>
              <a:t>предметов;</a:t>
            </a:r>
            <a:endParaRPr sz="2100">
              <a:latin typeface="Microsoft Sans Serif"/>
              <a:cs typeface="Microsoft Sans Serif"/>
            </a:endParaRPr>
          </a:p>
          <a:p>
            <a:pPr marL="12700" marR="647065">
              <a:lnSpc>
                <a:spcPts val="3050"/>
              </a:lnSpc>
              <a:spcBef>
                <a:spcPts val="190"/>
              </a:spcBef>
              <a:buChar char="-"/>
              <a:tabLst>
                <a:tab pos="175895" algn="l"/>
              </a:tabLst>
            </a:pPr>
            <a:r>
              <a:rPr sz="2100" spc="-25" dirty="0">
                <a:latin typeface="Microsoft Sans Serif"/>
                <a:cs typeface="Microsoft Sans Serif"/>
              </a:rPr>
              <a:t>комбинировать</a:t>
            </a:r>
            <a:r>
              <a:rPr sz="2100" spc="30" dirty="0">
                <a:latin typeface="Microsoft Sans Serif"/>
                <a:cs typeface="Microsoft Sans Serif"/>
              </a:rPr>
              <a:t> </a:t>
            </a:r>
            <a:r>
              <a:rPr sz="2100" spc="-30" dirty="0">
                <a:latin typeface="Microsoft Sans Serif"/>
                <a:cs typeface="Microsoft Sans Serif"/>
              </a:rPr>
              <a:t>предметы,</a:t>
            </a:r>
            <a:r>
              <a:rPr sz="2100" spc="40" dirty="0">
                <a:latin typeface="Microsoft Sans Serif"/>
                <a:cs typeface="Microsoft Sans Serif"/>
              </a:rPr>
              <a:t> </a:t>
            </a:r>
            <a:r>
              <a:rPr sz="2100" spc="-30" dirty="0">
                <a:latin typeface="Microsoft Sans Serif"/>
                <a:cs typeface="Microsoft Sans Serif"/>
              </a:rPr>
              <a:t>курсы, </a:t>
            </a:r>
            <a:r>
              <a:rPr sz="2100" spc="-545" dirty="0">
                <a:latin typeface="Microsoft Sans Serif"/>
                <a:cs typeface="Microsoft Sans Serif"/>
              </a:rPr>
              <a:t> </a:t>
            </a:r>
            <a:r>
              <a:rPr sz="2100" spc="-25" dirty="0">
                <a:latin typeface="Microsoft Sans Serif"/>
                <a:cs typeface="Microsoft Sans Serif"/>
              </a:rPr>
              <a:t>модули;</a:t>
            </a:r>
            <a:endParaRPr sz="2100">
              <a:latin typeface="Microsoft Sans Serif"/>
              <a:cs typeface="Microsoft Sans Serif"/>
            </a:endParaRPr>
          </a:p>
          <a:p>
            <a:pPr marL="175260" indent="-163195">
              <a:lnSpc>
                <a:spcPct val="100000"/>
              </a:lnSpc>
              <a:spcBef>
                <a:spcPts val="335"/>
              </a:spcBef>
              <a:buChar char="-"/>
              <a:tabLst>
                <a:tab pos="175895" algn="l"/>
              </a:tabLst>
            </a:pPr>
            <a:r>
              <a:rPr sz="2100" spc="-30" dirty="0">
                <a:latin typeface="Microsoft Sans Serif"/>
                <a:cs typeface="Microsoft Sans Serif"/>
              </a:rPr>
              <a:t>разрабатывать</a:t>
            </a:r>
            <a:r>
              <a:rPr sz="2100" spc="15" dirty="0">
                <a:latin typeface="Microsoft Sans Serif"/>
                <a:cs typeface="Microsoft Sans Serif"/>
              </a:rPr>
              <a:t> </a:t>
            </a:r>
            <a:r>
              <a:rPr sz="2100" spc="-5" dirty="0">
                <a:latin typeface="Microsoft Sans Serif"/>
                <a:cs typeface="Microsoft Sans Serif"/>
              </a:rPr>
              <a:t>индивидуальные</a:t>
            </a:r>
            <a:endParaRPr sz="2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2100" spc="-10" dirty="0">
                <a:latin typeface="Microsoft Sans Serif"/>
                <a:cs typeface="Microsoft Sans Serif"/>
              </a:rPr>
              <a:t>учебные </a:t>
            </a:r>
            <a:r>
              <a:rPr sz="2100" dirty="0">
                <a:latin typeface="Microsoft Sans Serif"/>
                <a:cs typeface="Microsoft Sans Serif"/>
              </a:rPr>
              <a:t>планы.</a:t>
            </a:r>
            <a:endParaRPr sz="2100">
              <a:latin typeface="Microsoft Sans Serif"/>
              <a:cs typeface="Microsoft Sans Serif"/>
            </a:endParaRPr>
          </a:p>
          <a:p>
            <a:pPr marL="12700" marR="506730">
              <a:lnSpc>
                <a:spcPct val="121000"/>
              </a:lnSpc>
              <a:spcBef>
                <a:spcPts val="1200"/>
              </a:spcBef>
            </a:pPr>
            <a:r>
              <a:rPr sz="2100" spc="-25" dirty="0">
                <a:latin typeface="Microsoft Sans Serif"/>
                <a:cs typeface="Microsoft Sans Serif"/>
              </a:rPr>
              <a:t>Разрешили</a:t>
            </a:r>
            <a:r>
              <a:rPr sz="2100" spc="20" dirty="0">
                <a:latin typeface="Microsoft Sans Serif"/>
                <a:cs typeface="Microsoft Sans Serif"/>
              </a:rPr>
              <a:t> </a:t>
            </a:r>
            <a:r>
              <a:rPr sz="2100" spc="-25" dirty="0">
                <a:latin typeface="Microsoft Sans Serif"/>
                <a:cs typeface="Microsoft Sans Serif"/>
              </a:rPr>
              <a:t>по-разному</a:t>
            </a:r>
            <a:r>
              <a:rPr sz="2100" spc="25" dirty="0">
                <a:latin typeface="Microsoft Sans Serif"/>
                <a:cs typeface="Microsoft Sans Serif"/>
              </a:rPr>
              <a:t> </a:t>
            </a:r>
            <a:r>
              <a:rPr sz="2100" spc="-10" dirty="0">
                <a:latin typeface="Microsoft Sans Serif"/>
                <a:cs typeface="Microsoft Sans Serif"/>
              </a:rPr>
              <a:t>вести </a:t>
            </a:r>
            <a:r>
              <a:rPr sz="2100" spc="-5" dirty="0">
                <a:latin typeface="Microsoft Sans Serif"/>
                <a:cs typeface="Microsoft Sans Serif"/>
              </a:rPr>
              <a:t> </a:t>
            </a:r>
            <a:r>
              <a:rPr sz="2100" spc="-25" dirty="0">
                <a:latin typeface="Microsoft Sans Serif"/>
                <a:cs typeface="Microsoft Sans Serif"/>
              </a:rPr>
              <a:t>образовательный</a:t>
            </a:r>
            <a:r>
              <a:rPr sz="2100" spc="5" dirty="0">
                <a:latin typeface="Microsoft Sans Serif"/>
                <a:cs typeface="Microsoft Sans Serif"/>
              </a:rPr>
              <a:t> </a:t>
            </a:r>
            <a:r>
              <a:rPr sz="2100" spc="-15" dirty="0">
                <a:latin typeface="Microsoft Sans Serif"/>
                <a:cs typeface="Microsoft Sans Serif"/>
              </a:rPr>
              <a:t>процесс</a:t>
            </a:r>
            <a:r>
              <a:rPr sz="2100" dirty="0">
                <a:latin typeface="Microsoft Sans Serif"/>
                <a:cs typeface="Microsoft Sans Serif"/>
              </a:rPr>
              <a:t> в </a:t>
            </a:r>
            <a:r>
              <a:rPr sz="2100" spc="-25" dirty="0">
                <a:latin typeface="Microsoft Sans Serif"/>
                <a:cs typeface="Microsoft Sans Serif"/>
              </a:rPr>
              <a:t>разных</a:t>
            </a:r>
            <a:endParaRPr sz="2100">
              <a:latin typeface="Microsoft Sans Serif"/>
              <a:cs typeface="Microsoft Sans Serif"/>
            </a:endParaRPr>
          </a:p>
          <a:p>
            <a:pPr marL="12700" marR="226060">
              <a:lnSpc>
                <a:spcPct val="120900"/>
              </a:lnSpc>
              <a:spcBef>
                <a:spcPts val="15"/>
              </a:spcBef>
            </a:pPr>
            <a:r>
              <a:rPr sz="2100" spc="-20" dirty="0">
                <a:latin typeface="Microsoft Sans Serif"/>
                <a:cs typeface="Microsoft Sans Serif"/>
              </a:rPr>
              <a:t>группах,</a:t>
            </a:r>
            <a:r>
              <a:rPr sz="2100" spc="20" dirty="0">
                <a:latin typeface="Microsoft Sans Serif"/>
                <a:cs typeface="Microsoft Sans Serif"/>
              </a:rPr>
              <a:t> </a:t>
            </a:r>
            <a:r>
              <a:rPr sz="2100" spc="-25" dirty="0">
                <a:latin typeface="Microsoft Sans Serif"/>
                <a:cs typeface="Microsoft Sans Serif"/>
              </a:rPr>
              <a:t>даже</a:t>
            </a:r>
            <a:r>
              <a:rPr sz="2100" dirty="0">
                <a:latin typeface="Microsoft Sans Serif"/>
                <a:cs typeface="Microsoft Sans Serif"/>
              </a:rPr>
              <a:t> если</a:t>
            </a:r>
            <a:r>
              <a:rPr sz="2100" spc="25" dirty="0">
                <a:latin typeface="Microsoft Sans Serif"/>
                <a:cs typeface="Microsoft Sans Serif"/>
              </a:rPr>
              <a:t> </a:t>
            </a:r>
            <a:r>
              <a:rPr sz="2100" spc="-25" dirty="0">
                <a:latin typeface="Microsoft Sans Serif"/>
                <a:cs typeface="Microsoft Sans Serif"/>
              </a:rPr>
              <a:t>дети</a:t>
            </a:r>
            <a:r>
              <a:rPr sz="2100" spc="20" dirty="0">
                <a:latin typeface="Microsoft Sans Serif"/>
                <a:cs typeface="Microsoft Sans Serif"/>
              </a:rPr>
              <a:t> </a:t>
            </a:r>
            <a:r>
              <a:rPr sz="2100" spc="-45" dirty="0">
                <a:latin typeface="Microsoft Sans Serif"/>
                <a:cs typeface="Microsoft Sans Serif"/>
              </a:rPr>
              <a:t>из</a:t>
            </a:r>
            <a:r>
              <a:rPr sz="2100" spc="15" dirty="0">
                <a:latin typeface="Microsoft Sans Serif"/>
                <a:cs typeface="Microsoft Sans Serif"/>
              </a:rPr>
              <a:t> </a:t>
            </a:r>
            <a:r>
              <a:rPr sz="2100" spc="-10" dirty="0">
                <a:latin typeface="Microsoft Sans Serif"/>
                <a:cs typeface="Microsoft Sans Serif"/>
              </a:rPr>
              <a:t>этих</a:t>
            </a:r>
            <a:r>
              <a:rPr sz="2100" spc="25" dirty="0">
                <a:latin typeface="Microsoft Sans Serif"/>
                <a:cs typeface="Microsoft Sans Serif"/>
              </a:rPr>
              <a:t> </a:t>
            </a:r>
            <a:r>
              <a:rPr sz="2100" spc="-25" dirty="0">
                <a:latin typeface="Microsoft Sans Serif"/>
                <a:cs typeface="Microsoft Sans Serif"/>
              </a:rPr>
              <a:t>групп </a:t>
            </a:r>
            <a:r>
              <a:rPr sz="2100" spc="-540" dirty="0">
                <a:latin typeface="Microsoft Sans Serif"/>
                <a:cs typeface="Microsoft Sans Serif"/>
              </a:rPr>
              <a:t> </a:t>
            </a:r>
            <a:r>
              <a:rPr sz="2100" spc="-20" dirty="0">
                <a:latin typeface="Microsoft Sans Serif"/>
                <a:cs typeface="Microsoft Sans Serif"/>
              </a:rPr>
              <a:t>входят</a:t>
            </a:r>
            <a:r>
              <a:rPr sz="2100" spc="15" dirty="0">
                <a:latin typeface="Microsoft Sans Serif"/>
                <a:cs typeface="Microsoft Sans Serif"/>
              </a:rPr>
              <a:t> </a:t>
            </a:r>
            <a:r>
              <a:rPr sz="2100" dirty="0">
                <a:latin typeface="Microsoft Sans Serif"/>
                <a:cs typeface="Microsoft Sans Serif"/>
              </a:rPr>
              <a:t>в</a:t>
            </a:r>
            <a:r>
              <a:rPr sz="2100" spc="30" dirty="0">
                <a:latin typeface="Microsoft Sans Serif"/>
                <a:cs typeface="Microsoft Sans Serif"/>
              </a:rPr>
              <a:t> </a:t>
            </a:r>
            <a:r>
              <a:rPr sz="2100" spc="-20" dirty="0">
                <a:latin typeface="Microsoft Sans Serif"/>
                <a:cs typeface="Microsoft Sans Serif"/>
              </a:rPr>
              <a:t>один</a:t>
            </a:r>
            <a:r>
              <a:rPr sz="2100" spc="20" dirty="0">
                <a:latin typeface="Microsoft Sans Serif"/>
                <a:cs typeface="Microsoft Sans Serif"/>
              </a:rPr>
              <a:t> </a:t>
            </a:r>
            <a:r>
              <a:rPr sz="2100" spc="-15" dirty="0">
                <a:latin typeface="Microsoft Sans Serif"/>
                <a:cs typeface="Microsoft Sans Serif"/>
              </a:rPr>
              <a:t>класс.</a:t>
            </a:r>
            <a:endParaRPr sz="21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1853" y="1604518"/>
            <a:ext cx="5688330" cy="27095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277620" indent="25400">
              <a:lnSpc>
                <a:spcPct val="100000"/>
              </a:lnSpc>
              <a:spcBef>
                <a:spcPts val="105"/>
              </a:spcBef>
              <a:tabLst>
                <a:tab pos="3041015" algn="l"/>
              </a:tabLst>
            </a:pPr>
            <a:r>
              <a:rPr sz="4400" b="1" spc="-105" dirty="0">
                <a:latin typeface="Arial"/>
                <a:cs typeface="Arial"/>
              </a:rPr>
              <a:t>Р</a:t>
            </a:r>
            <a:r>
              <a:rPr sz="4400" b="1" spc="-65" dirty="0">
                <a:latin typeface="Arial"/>
                <a:cs typeface="Arial"/>
              </a:rPr>
              <a:t>о</a:t>
            </a:r>
            <a:r>
              <a:rPr sz="4400" b="1" dirty="0">
                <a:latin typeface="Arial"/>
                <a:cs typeface="Arial"/>
              </a:rPr>
              <a:t>дной	</a:t>
            </a:r>
            <a:r>
              <a:rPr sz="4400" b="1" spc="-5" dirty="0">
                <a:latin typeface="Arial"/>
                <a:cs typeface="Arial"/>
              </a:rPr>
              <a:t>язык  </a:t>
            </a:r>
            <a:r>
              <a:rPr sz="4400" b="1" spc="-25" dirty="0">
                <a:latin typeface="Arial"/>
                <a:cs typeface="Arial"/>
              </a:rPr>
              <a:t>второй</a:t>
            </a:r>
            <a:endParaRPr sz="4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tabLst>
                <a:tab pos="4656455" algn="l"/>
              </a:tabLst>
            </a:pPr>
            <a:r>
              <a:rPr sz="4400" b="1" dirty="0">
                <a:latin typeface="Arial"/>
                <a:cs typeface="Arial"/>
              </a:rPr>
              <a:t>ин</a:t>
            </a:r>
            <a:r>
              <a:rPr sz="4400" b="1" spc="-50" dirty="0">
                <a:latin typeface="Arial"/>
                <a:cs typeface="Arial"/>
              </a:rPr>
              <a:t>о</a:t>
            </a:r>
            <a:r>
              <a:rPr sz="4400" b="1" spc="-5" dirty="0">
                <a:latin typeface="Arial"/>
                <a:cs typeface="Arial"/>
              </a:rPr>
              <a:t>странны</a:t>
            </a:r>
            <a:r>
              <a:rPr sz="4400" b="1" dirty="0">
                <a:latin typeface="Arial"/>
                <a:cs typeface="Arial"/>
              </a:rPr>
              <a:t>й	</a:t>
            </a:r>
            <a:r>
              <a:rPr sz="4400" b="1" spc="40" dirty="0">
                <a:latin typeface="Arial"/>
                <a:cs typeface="Arial"/>
              </a:rPr>
              <a:t>у</a:t>
            </a:r>
            <a:r>
              <a:rPr sz="4400" b="1" spc="-50" dirty="0">
                <a:latin typeface="Arial"/>
                <a:cs typeface="Arial"/>
              </a:rPr>
              <a:t>ж</a:t>
            </a:r>
            <a:r>
              <a:rPr sz="4400" b="1" dirty="0">
                <a:latin typeface="Arial"/>
                <a:cs typeface="Arial"/>
              </a:rPr>
              <a:t>е  не</a:t>
            </a:r>
            <a:r>
              <a:rPr sz="4400" b="1" spc="-20" dirty="0">
                <a:latin typeface="Arial"/>
                <a:cs typeface="Arial"/>
              </a:rPr>
              <a:t> </a:t>
            </a:r>
            <a:r>
              <a:rPr sz="4400" b="1" spc="-15" dirty="0">
                <a:latin typeface="Arial"/>
                <a:cs typeface="Arial"/>
              </a:rPr>
              <a:t>«обязаловка»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02171" y="411251"/>
            <a:ext cx="4425315" cy="1059180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805"/>
              </a:spcBef>
            </a:pPr>
            <a:r>
              <a:rPr sz="2800" spc="-35" dirty="0">
                <a:latin typeface="Microsoft Sans Serif"/>
                <a:cs typeface="Microsoft Sans Serif"/>
              </a:rPr>
              <a:t>Предметы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«Родной</a:t>
            </a:r>
            <a:r>
              <a:rPr sz="2800" spc="15" dirty="0">
                <a:latin typeface="Microsoft Sans Serif"/>
                <a:cs typeface="Microsoft Sans Serif"/>
              </a:rPr>
              <a:t> </a:t>
            </a:r>
            <a:r>
              <a:rPr sz="2800" spc="-50" dirty="0">
                <a:latin typeface="Microsoft Sans Serif"/>
                <a:cs typeface="Microsoft Sans Serif"/>
              </a:rPr>
              <a:t>язык»,</a:t>
            </a:r>
            <a:endParaRPr sz="2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2800" spc="-25" dirty="0">
                <a:latin typeface="Microsoft Sans Serif"/>
                <a:cs typeface="Microsoft Sans Serif"/>
              </a:rPr>
              <a:t>«Литературное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чтение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на</a:t>
            </a:r>
            <a:endParaRPr sz="28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97652" y="1331213"/>
            <a:ext cx="475615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616585" algn="l"/>
              </a:tabLst>
            </a:pPr>
            <a:r>
              <a:rPr sz="6600" b="1" baseline="-27146" dirty="0">
                <a:latin typeface="Arial"/>
                <a:cs typeface="Arial"/>
              </a:rPr>
              <a:t>и	</a:t>
            </a:r>
            <a:r>
              <a:rPr sz="2800" spc="-30" dirty="0">
                <a:latin typeface="Microsoft Sans Serif"/>
                <a:cs typeface="Microsoft Sans Serif"/>
              </a:rPr>
              <a:t>родном</a:t>
            </a:r>
            <a:r>
              <a:rPr sz="2800" spc="15" dirty="0">
                <a:latin typeface="Microsoft Sans Serif"/>
                <a:cs typeface="Microsoft Sans Serif"/>
              </a:rPr>
              <a:t> </a:t>
            </a:r>
            <a:r>
              <a:rPr sz="2800" spc="-40" dirty="0">
                <a:latin typeface="Microsoft Sans Serif"/>
                <a:cs typeface="Microsoft Sans Serif"/>
              </a:rPr>
              <a:t>языке»,</a:t>
            </a:r>
            <a:r>
              <a:rPr sz="2800" spc="10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«Родная</a:t>
            </a:r>
            <a:endParaRPr sz="28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02171" y="1963064"/>
            <a:ext cx="5377180" cy="260604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sz="2800" spc="-10" dirty="0">
                <a:latin typeface="Microsoft Sans Serif"/>
                <a:cs typeface="Microsoft Sans Serif"/>
              </a:rPr>
              <a:t>литература»,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«Второй</a:t>
            </a:r>
            <a:endParaRPr sz="2800">
              <a:latin typeface="Microsoft Sans Serif"/>
              <a:cs typeface="Microsoft Sans Serif"/>
            </a:endParaRPr>
          </a:p>
          <a:p>
            <a:pPr marL="12700" marR="884555">
              <a:lnSpc>
                <a:spcPts val="4070"/>
              </a:lnSpc>
              <a:spcBef>
                <a:spcPts val="240"/>
              </a:spcBef>
            </a:pPr>
            <a:r>
              <a:rPr sz="2800" spc="-5" dirty="0">
                <a:latin typeface="Microsoft Sans Serif"/>
                <a:cs typeface="Microsoft Sans Serif"/>
              </a:rPr>
              <a:t>иностранный</a:t>
            </a:r>
            <a:r>
              <a:rPr sz="2800" spc="15" dirty="0">
                <a:latin typeface="Microsoft Sans Serif"/>
                <a:cs typeface="Microsoft Sans Serif"/>
              </a:rPr>
              <a:t> </a:t>
            </a:r>
            <a:r>
              <a:rPr sz="2800" spc="-60" dirty="0">
                <a:latin typeface="Microsoft Sans Serif"/>
                <a:cs typeface="Microsoft Sans Serif"/>
              </a:rPr>
              <a:t>язык»</a:t>
            </a:r>
            <a:r>
              <a:rPr sz="2800" spc="10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теперь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50" dirty="0">
                <a:latin typeface="Microsoft Sans Serif"/>
                <a:cs typeface="Microsoft Sans Serif"/>
              </a:rPr>
              <a:t>можно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вводить,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5" dirty="0">
                <a:latin typeface="Microsoft Sans Serif"/>
                <a:cs typeface="Microsoft Sans Serif"/>
              </a:rPr>
              <a:t>если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есть</a:t>
            </a:r>
            <a:endParaRPr sz="2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sz="2800" spc="-25" dirty="0">
                <a:latin typeface="Microsoft Sans Serif"/>
                <a:cs typeface="Microsoft Sans Serif"/>
              </a:rPr>
              <a:t>заявление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родителей</a:t>
            </a:r>
            <a:r>
              <a:rPr sz="2800" spc="7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и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ресурсы</a:t>
            </a:r>
            <a:endParaRPr sz="2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z="2800" spc="-5" dirty="0">
                <a:latin typeface="Microsoft Sans Serif"/>
                <a:cs typeface="Microsoft Sans Serif"/>
              </a:rPr>
              <a:t>у</a:t>
            </a:r>
            <a:r>
              <a:rPr sz="2800" spc="-10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школы.</a:t>
            </a:r>
            <a:endParaRPr sz="28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79209" y="4827778"/>
            <a:ext cx="3725545" cy="1049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5400">
              <a:lnSpc>
                <a:spcPct val="120000"/>
              </a:lnSpc>
              <a:spcBef>
                <a:spcPts val="100"/>
              </a:spcBef>
            </a:pPr>
            <a:r>
              <a:rPr sz="2800" spc="-80" dirty="0">
                <a:latin typeface="Microsoft Sans Serif"/>
                <a:cs typeface="Microsoft Sans Serif"/>
              </a:rPr>
              <a:t>Язык</a:t>
            </a:r>
            <a:r>
              <a:rPr sz="2800" spc="1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надо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выбрать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65" dirty="0">
                <a:latin typeface="Microsoft Sans Serif"/>
                <a:cs typeface="Microsoft Sans Serif"/>
              </a:rPr>
              <a:t>из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40" dirty="0">
                <a:latin typeface="Microsoft Sans Serif"/>
                <a:cs typeface="Microsoft Sans Serif"/>
              </a:rPr>
              <a:t>школьного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перечня.</a:t>
            </a:r>
            <a:endParaRPr sz="2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793493"/>
            <a:ext cx="9915525" cy="8356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9235">
              <a:lnSpc>
                <a:spcPts val="3020"/>
              </a:lnSpc>
              <a:spcBef>
                <a:spcPts val="480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sz="2800" spc="-5" dirty="0">
                <a:latin typeface="Calibri"/>
                <a:cs typeface="Calibri"/>
              </a:rPr>
              <a:t>В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новых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ФГОС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подробнее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описывают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результаты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освоения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ООП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НОО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и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ООО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–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личностные,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метапредметные,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предметные.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6939" y="308228"/>
            <a:ext cx="609473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Calibri Light"/>
                <a:cs typeface="Calibri Light"/>
              </a:rPr>
              <a:t>Планируемые</a:t>
            </a:r>
            <a:r>
              <a:rPr b="0" spc="-45" dirty="0">
                <a:latin typeface="Calibri Light"/>
                <a:cs typeface="Calibri Light"/>
              </a:rPr>
              <a:t> </a:t>
            </a:r>
            <a:r>
              <a:rPr b="0" dirty="0">
                <a:latin typeface="Calibri Light"/>
                <a:cs typeface="Calibri Light"/>
              </a:rPr>
              <a:t>результаты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308228"/>
            <a:ext cx="8367395" cy="13004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0"/>
              </a:spcBef>
            </a:pPr>
            <a:r>
              <a:rPr b="0" spc="-5" dirty="0">
                <a:latin typeface="Calibri Light"/>
                <a:cs typeface="Calibri Light"/>
              </a:rPr>
              <a:t>Основные изменения, </a:t>
            </a:r>
            <a:r>
              <a:rPr b="0" dirty="0">
                <a:latin typeface="Calibri Light"/>
                <a:cs typeface="Calibri Light"/>
              </a:rPr>
              <a:t>внесённые в </a:t>
            </a:r>
            <a:r>
              <a:rPr b="0" spc="-980" dirty="0">
                <a:latin typeface="Calibri Light"/>
                <a:cs typeface="Calibri Light"/>
              </a:rPr>
              <a:t> </a:t>
            </a:r>
            <a:r>
              <a:rPr b="0" spc="-5" dirty="0">
                <a:latin typeface="Calibri Light"/>
                <a:cs typeface="Calibri Light"/>
              </a:rPr>
              <a:t>проекты</a:t>
            </a:r>
            <a:r>
              <a:rPr b="0" spc="10" dirty="0">
                <a:latin typeface="Calibri Light"/>
                <a:cs typeface="Calibri Light"/>
              </a:rPr>
              <a:t> </a:t>
            </a:r>
            <a:r>
              <a:rPr b="0" spc="-5" dirty="0">
                <a:latin typeface="Calibri Light"/>
                <a:cs typeface="Calibri Light"/>
              </a:rPr>
              <a:t>современных</a:t>
            </a:r>
            <a:r>
              <a:rPr b="0" spc="-10" dirty="0">
                <a:latin typeface="Calibri Light"/>
                <a:cs typeface="Calibri Light"/>
              </a:rPr>
              <a:t> </a:t>
            </a:r>
            <a:r>
              <a:rPr b="0" dirty="0">
                <a:latin typeface="Calibri Light"/>
                <a:cs typeface="Calibri Light"/>
              </a:rPr>
              <a:t>ФГОС: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75205"/>
            <a:ext cx="10344785" cy="4135754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14604">
              <a:lnSpc>
                <a:spcPct val="70000"/>
              </a:lnSpc>
              <a:spcBef>
                <a:spcPts val="745"/>
              </a:spcBef>
              <a:buChar char="·"/>
              <a:tabLst>
                <a:tab pos="122555" algn="l"/>
              </a:tabLst>
            </a:pPr>
            <a:r>
              <a:rPr sz="1800" spc="-10" dirty="0">
                <a:latin typeface="Calibri"/>
                <a:cs typeface="Calibri"/>
              </a:rPr>
              <a:t>Чётко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прописаны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обязательства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образовательного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учреждения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(в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частности,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школы)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перед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учениками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родителями.</a:t>
            </a:r>
            <a:endParaRPr sz="1800">
              <a:latin typeface="Calibri"/>
              <a:cs typeface="Calibri"/>
            </a:endParaRPr>
          </a:p>
          <a:p>
            <a:pPr marL="121920" indent="-109855">
              <a:lnSpc>
                <a:spcPct val="100000"/>
              </a:lnSpc>
              <a:spcBef>
                <a:spcPts val="350"/>
              </a:spcBef>
              <a:buChar char="·"/>
              <a:tabLst>
                <a:tab pos="122555" algn="l"/>
              </a:tabLst>
            </a:pPr>
            <a:r>
              <a:rPr sz="1800" spc="-10" dirty="0">
                <a:latin typeface="Calibri"/>
                <a:cs typeface="Calibri"/>
              </a:rPr>
              <a:t>Сделан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акцент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 </a:t>
            </a:r>
            <a:r>
              <a:rPr sz="1800" spc="-5" dirty="0">
                <a:latin typeface="Calibri"/>
                <a:cs typeface="Calibri"/>
              </a:rPr>
              <a:t>развитие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«мягких»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навыков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—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метапредметных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личностных.</a:t>
            </a:r>
            <a:endParaRPr sz="1800">
              <a:latin typeface="Calibri"/>
              <a:cs typeface="Calibri"/>
            </a:endParaRPr>
          </a:p>
          <a:p>
            <a:pPr marL="173355" lvl="1" indent="-109855">
              <a:lnSpc>
                <a:spcPts val="1835"/>
              </a:lnSpc>
              <a:spcBef>
                <a:spcPts val="350"/>
              </a:spcBef>
              <a:buChar char="·"/>
              <a:tabLst>
                <a:tab pos="173990" algn="l"/>
              </a:tabLst>
            </a:pPr>
            <a:r>
              <a:rPr sz="1800" spc="-10" dirty="0">
                <a:latin typeface="Calibri"/>
                <a:cs typeface="Calibri"/>
              </a:rPr>
              <a:t>Подробно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указан</a:t>
            </a:r>
            <a:r>
              <a:rPr sz="1800" dirty="0">
                <a:latin typeface="Calibri"/>
                <a:cs typeface="Calibri"/>
              </a:rPr>
              <a:t> перечень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предметных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межпредметных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навыков,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которыми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должен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обладать</a:t>
            </a:r>
            <a:endParaRPr sz="1800">
              <a:latin typeface="Calibri"/>
              <a:cs typeface="Calibri"/>
            </a:endParaRPr>
          </a:p>
          <a:p>
            <a:pPr marL="12700" marR="624840">
              <a:lnSpc>
                <a:spcPct val="70000"/>
              </a:lnSpc>
              <a:spcBef>
                <a:spcPts val="325"/>
              </a:spcBef>
            </a:pPr>
            <a:r>
              <a:rPr sz="1800" dirty="0">
                <a:latin typeface="Calibri"/>
                <a:cs typeface="Calibri"/>
              </a:rPr>
              <a:t>ученик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 </a:t>
            </a:r>
            <a:r>
              <a:rPr sz="1800" spc="-5" dirty="0">
                <a:latin typeface="Calibri"/>
                <a:cs typeface="Calibri"/>
              </a:rPr>
              <a:t>рамках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каждой </a:t>
            </a:r>
            <a:r>
              <a:rPr sz="1800" spc="-5" dirty="0">
                <a:latin typeface="Calibri"/>
                <a:cs typeface="Calibri"/>
              </a:rPr>
              <a:t>дисциплины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(уметь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доказать,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интерпретировать,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оперировать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понятиями,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решать задачи).</a:t>
            </a:r>
            <a:endParaRPr sz="1800">
              <a:latin typeface="Calibri"/>
              <a:cs typeface="Calibri"/>
            </a:endParaRPr>
          </a:p>
          <a:p>
            <a:pPr marL="12700" marR="965200" lvl="1" indent="51435">
              <a:lnSpc>
                <a:spcPct val="70000"/>
              </a:lnSpc>
              <a:spcBef>
                <a:spcPts val="1005"/>
              </a:spcBef>
              <a:buChar char="·"/>
              <a:tabLst>
                <a:tab pos="174625" algn="l"/>
              </a:tabLst>
            </a:pPr>
            <a:r>
              <a:rPr sz="1800" spc="-5" dirty="0">
                <a:latin typeface="Calibri"/>
                <a:cs typeface="Calibri"/>
              </a:rPr>
              <a:t>Расписан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формат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работы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рамках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каждого предмета</a:t>
            </a:r>
            <a:r>
              <a:rPr sz="1800" dirty="0">
                <a:latin typeface="Calibri"/>
                <a:cs typeface="Calibri"/>
              </a:rPr>
              <a:t> для</a:t>
            </a:r>
            <a:r>
              <a:rPr sz="1800" spc="-5" dirty="0">
                <a:latin typeface="Calibri"/>
                <a:cs typeface="Calibri"/>
              </a:rPr>
              <a:t> развития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этих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навыков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(проведение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лабораторных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работ,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внеурочной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деятельности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так</a:t>
            </a:r>
            <a:r>
              <a:rPr sz="1800" dirty="0">
                <a:latin typeface="Calibri"/>
                <a:cs typeface="Calibri"/>
              </a:rPr>
              <a:t> далее).</a:t>
            </a:r>
            <a:endParaRPr sz="1800">
              <a:latin typeface="Calibri"/>
              <a:cs typeface="Calibri"/>
            </a:endParaRPr>
          </a:p>
          <a:p>
            <a:pPr marL="12700" marR="374015" indent="104775">
              <a:lnSpc>
                <a:spcPct val="70000"/>
              </a:lnSpc>
              <a:spcBef>
                <a:spcPts val="994"/>
              </a:spcBef>
            </a:pPr>
            <a:r>
              <a:rPr sz="1800" dirty="0">
                <a:latin typeface="Calibri"/>
                <a:cs typeface="Calibri"/>
              </a:rPr>
              <a:t>· </a:t>
            </a:r>
            <a:r>
              <a:rPr sz="1800" spc="-5" dirty="0">
                <a:latin typeface="Calibri"/>
                <a:cs typeface="Calibri"/>
              </a:rPr>
              <a:t>Зафиксированы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контрольные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точки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конкретными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результатами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учеников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(сочинение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300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слов,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словарный запас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из 70 новых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слов </a:t>
            </a:r>
            <a:r>
              <a:rPr sz="1800" spc="-20" dirty="0">
                <a:latin typeface="Calibri"/>
                <a:cs typeface="Calibri"/>
              </a:rPr>
              <a:t>ежегодно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тому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подобное).</a:t>
            </a:r>
            <a:endParaRPr sz="1800">
              <a:latin typeface="Calibri"/>
              <a:cs typeface="Calibri"/>
            </a:endParaRPr>
          </a:p>
          <a:p>
            <a:pPr marL="12700" marR="213360">
              <a:lnSpc>
                <a:spcPct val="70000"/>
              </a:lnSpc>
              <a:spcBef>
                <a:spcPts val="1000"/>
              </a:spcBef>
              <a:buChar char="·"/>
              <a:tabLst>
                <a:tab pos="122555" algn="l"/>
              </a:tabLst>
            </a:pPr>
            <a:r>
              <a:rPr sz="1800" spc="-10" dirty="0">
                <a:latin typeface="Calibri"/>
                <a:cs typeface="Calibri"/>
              </a:rPr>
              <a:t>Строго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обозначено,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какие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темы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должны </a:t>
            </a:r>
            <a:r>
              <a:rPr sz="1800" spc="-5" dirty="0">
                <a:latin typeface="Calibri"/>
                <a:cs typeface="Calibri"/>
              </a:rPr>
              <a:t>освоить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дети</a:t>
            </a:r>
            <a:r>
              <a:rPr sz="1800" dirty="0">
                <a:latin typeface="Calibri"/>
                <a:cs typeface="Calibri"/>
              </a:rPr>
              <a:t> в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определённый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год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обучения.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Содержание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тем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по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новому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ФГОС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не </a:t>
            </a:r>
            <a:r>
              <a:rPr sz="1800" spc="-10" dirty="0">
                <a:latin typeface="Calibri"/>
                <a:cs typeface="Calibri"/>
              </a:rPr>
              <a:t>рекомендовано</a:t>
            </a:r>
            <a:r>
              <a:rPr sz="1800" spc="-5" dirty="0">
                <a:latin typeface="Calibri"/>
                <a:cs typeface="Calibri"/>
              </a:rPr>
              <a:t> менять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местами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(ранее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это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допускалось).</a:t>
            </a:r>
            <a:endParaRPr sz="1800">
              <a:latin typeface="Calibri"/>
              <a:cs typeface="Calibri"/>
            </a:endParaRPr>
          </a:p>
          <a:p>
            <a:pPr marL="173990" lvl="1" indent="-110489">
              <a:lnSpc>
                <a:spcPts val="1835"/>
              </a:lnSpc>
              <a:spcBef>
                <a:spcPts val="360"/>
              </a:spcBef>
              <a:buChar char="·"/>
              <a:tabLst>
                <a:tab pos="174625" algn="l"/>
              </a:tabLst>
            </a:pPr>
            <a:r>
              <a:rPr sz="1800" spc="-10" dirty="0">
                <a:latin typeface="Calibri"/>
                <a:cs typeface="Calibri"/>
              </a:rPr>
              <a:t>Учитываются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возрастные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психологические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особенности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учеников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всех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классов.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Главное,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чтобы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ребята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1510"/>
              </a:lnSpc>
            </a:pPr>
            <a:r>
              <a:rPr sz="1800" dirty="0">
                <a:latin typeface="Calibri"/>
                <a:cs typeface="Calibri"/>
              </a:rPr>
              <a:t>не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были</a:t>
            </a:r>
            <a:r>
              <a:rPr sz="1800" spc="-5" dirty="0">
                <a:latin typeface="Calibri"/>
                <a:cs typeface="Calibri"/>
              </a:rPr>
              <a:t> перегружены.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Кроме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того,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последнем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образовательном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стандарте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уточнено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минимальное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1510"/>
              </a:lnSpc>
            </a:pPr>
            <a:r>
              <a:rPr sz="1800" spc="-5" dirty="0">
                <a:latin typeface="Calibri"/>
                <a:cs typeface="Calibri"/>
              </a:rPr>
              <a:t>максимальное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количество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часов,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необходимых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для</a:t>
            </a:r>
            <a:r>
              <a:rPr sz="1800" spc="-10" dirty="0">
                <a:latin typeface="Calibri"/>
                <a:cs typeface="Calibri"/>
              </a:rPr>
              <a:t> полноценной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реализации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основных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1515"/>
              </a:lnSpc>
            </a:pPr>
            <a:r>
              <a:rPr sz="1800" spc="-10" dirty="0">
                <a:latin typeface="Calibri"/>
                <a:cs typeface="Calibri"/>
              </a:rPr>
              <a:t>образовательных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программ.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Определено </a:t>
            </a:r>
            <a:r>
              <a:rPr sz="1800" dirty="0">
                <a:latin typeface="Calibri"/>
                <a:cs typeface="Calibri"/>
              </a:rPr>
              <a:t>базовое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содержание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программы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воспитания,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уточнены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задачи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1835"/>
              </a:lnSpc>
            </a:pPr>
            <a:r>
              <a:rPr sz="1800" dirty="0">
                <a:latin typeface="Calibri"/>
                <a:cs typeface="Calibri"/>
              </a:rPr>
              <a:t>и </a:t>
            </a:r>
            <a:r>
              <a:rPr sz="1800" spc="-10" dirty="0">
                <a:latin typeface="Calibri"/>
                <a:cs typeface="Calibri"/>
              </a:rPr>
              <a:t>условия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программы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коррекционной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работы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детьми</a:t>
            </a:r>
            <a:r>
              <a:rPr sz="1800" dirty="0">
                <a:latin typeface="Calibri"/>
                <a:cs typeface="Calibri"/>
              </a:rPr>
              <a:t> с </a:t>
            </a:r>
            <a:r>
              <a:rPr sz="1800" spc="-5" dirty="0">
                <a:latin typeface="Calibri"/>
                <a:cs typeface="Calibri"/>
              </a:rPr>
              <a:t>ОВЗ.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9267" y="1038859"/>
            <a:ext cx="11006455" cy="485140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41300" marR="27305" indent="-228600">
              <a:lnSpc>
                <a:spcPts val="2590"/>
              </a:lnSpc>
              <a:spcBef>
                <a:spcPts val="42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400" spc="-5" dirty="0">
                <a:latin typeface="Calibri"/>
                <a:cs typeface="Calibri"/>
              </a:rPr>
              <a:t>Новые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ФГОС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2021 </a:t>
            </a:r>
            <a:r>
              <a:rPr sz="2400" spc="-30" dirty="0">
                <a:latin typeface="Calibri"/>
                <a:cs typeface="Calibri"/>
              </a:rPr>
              <a:t>года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определяют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четкие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требования</a:t>
            </a:r>
            <a:r>
              <a:rPr sz="2400" dirty="0">
                <a:latin typeface="Calibri"/>
                <a:cs typeface="Calibri"/>
              </a:rPr>
              <a:t> к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предметным</a:t>
            </a:r>
            <a:r>
              <a:rPr sz="2400" spc="2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результатам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по</a:t>
            </a:r>
            <a:r>
              <a:rPr sz="2400" spc="-15" dirty="0">
                <a:latin typeface="Calibri"/>
                <a:cs typeface="Calibri"/>
              </a:rPr>
              <a:t> каждой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учебной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дисциплине.</a:t>
            </a:r>
            <a:endParaRPr sz="24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8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400" spc="-5" dirty="0">
                <a:latin typeface="Calibri"/>
                <a:cs typeface="Calibri"/>
              </a:rPr>
              <a:t>Появилось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конкретное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содержание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по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каждой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предметной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области.</a:t>
            </a:r>
            <a:endParaRPr sz="2400">
              <a:latin typeface="Calibri"/>
              <a:cs typeface="Calibri"/>
            </a:endParaRPr>
          </a:p>
          <a:p>
            <a:pPr marL="241300" indent="-228600">
              <a:lnSpc>
                <a:spcPts val="2735"/>
              </a:lnSpc>
              <a:spcBef>
                <a:spcPts val="710"/>
              </a:spcBef>
              <a:buFont typeface="Microsoft Sans Serif"/>
              <a:buChar char="•"/>
              <a:tabLst>
                <a:tab pos="241300" algn="l"/>
                <a:tab pos="9633585" algn="l"/>
              </a:tabLst>
            </a:pPr>
            <a:r>
              <a:rPr sz="2400" spc="-5" dirty="0">
                <a:latin typeface="Calibri"/>
                <a:cs typeface="Calibri"/>
              </a:rPr>
              <a:t>конкретизировали</a:t>
            </a:r>
            <a:r>
              <a:rPr sz="2400" spc="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предметные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результаты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по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каждому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35" dirty="0">
                <a:latin typeface="Calibri"/>
                <a:cs typeface="Calibri"/>
              </a:rPr>
              <a:t>модулю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ОРКСЭ	</a:t>
            </a:r>
            <a:r>
              <a:rPr sz="2400" dirty="0">
                <a:latin typeface="Calibri"/>
                <a:cs typeface="Calibri"/>
              </a:rPr>
              <a:t>: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«Основы</a:t>
            </a:r>
            <a:endParaRPr sz="2400">
              <a:latin typeface="Calibri"/>
              <a:cs typeface="Calibri"/>
            </a:endParaRPr>
          </a:p>
          <a:p>
            <a:pPr marL="241300">
              <a:lnSpc>
                <a:spcPts val="2590"/>
              </a:lnSpc>
            </a:pPr>
            <a:r>
              <a:rPr sz="2400" dirty="0">
                <a:latin typeface="Calibri"/>
                <a:cs typeface="Calibri"/>
              </a:rPr>
              <a:t>православной </a:t>
            </a:r>
            <a:r>
              <a:rPr sz="2400" spc="-25" dirty="0">
                <a:latin typeface="Calibri"/>
                <a:cs typeface="Calibri"/>
              </a:rPr>
              <a:t>культуры»,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«Основы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иудейской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культуры»,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«Основы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буддийской</a:t>
            </a:r>
            <a:endParaRPr sz="2400">
              <a:latin typeface="Calibri"/>
              <a:cs typeface="Calibri"/>
            </a:endParaRPr>
          </a:p>
          <a:p>
            <a:pPr marL="241300" marR="5080">
              <a:lnSpc>
                <a:spcPts val="2590"/>
              </a:lnSpc>
              <a:spcBef>
                <a:spcPts val="185"/>
              </a:spcBef>
            </a:pPr>
            <a:r>
              <a:rPr sz="2400" spc="-20" dirty="0">
                <a:latin typeface="Calibri"/>
                <a:cs typeface="Calibri"/>
              </a:rPr>
              <a:t>культуры»,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«Основы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исламской </a:t>
            </a:r>
            <a:r>
              <a:rPr sz="2400" spc="-25" dirty="0">
                <a:latin typeface="Calibri"/>
                <a:cs typeface="Calibri"/>
              </a:rPr>
              <a:t>культуры»,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«Основы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религиозных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культур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народов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России»,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«Основы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светской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этики».</a:t>
            </a:r>
            <a:endParaRPr sz="2400">
              <a:latin typeface="Calibri"/>
              <a:cs typeface="Calibri"/>
            </a:endParaRPr>
          </a:p>
          <a:p>
            <a:pPr marL="241300" indent="-228600">
              <a:lnSpc>
                <a:spcPts val="2735"/>
              </a:lnSpc>
              <a:spcBef>
                <a:spcPts val="67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400" dirty="0">
                <a:latin typeface="Calibri"/>
                <a:cs typeface="Calibri"/>
              </a:rPr>
              <a:t>Во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ФГОС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ООО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отдельно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описали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предметные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результаты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для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учебного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предмета</a:t>
            </a:r>
            <a:endParaRPr sz="2400">
              <a:latin typeface="Calibri"/>
              <a:cs typeface="Calibri"/>
            </a:endParaRPr>
          </a:p>
          <a:p>
            <a:pPr marL="241300">
              <a:lnSpc>
                <a:spcPts val="2735"/>
              </a:lnSpc>
            </a:pPr>
            <a:r>
              <a:rPr sz="2400" spc="-10" dirty="0">
                <a:latin typeface="Calibri"/>
                <a:cs typeface="Calibri"/>
              </a:rPr>
              <a:t>«История» </a:t>
            </a:r>
            <a:r>
              <a:rPr sz="2400" dirty="0">
                <a:latin typeface="Calibri"/>
                <a:cs typeface="Calibri"/>
              </a:rPr>
              <a:t>и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учебных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курсов</a:t>
            </a:r>
            <a:r>
              <a:rPr sz="2400" spc="-10" dirty="0">
                <a:latin typeface="Calibri"/>
                <a:cs typeface="Calibri"/>
              </a:rPr>
              <a:t> «История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России»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и </a:t>
            </a:r>
            <a:r>
              <a:rPr sz="2400" spc="-5" dirty="0">
                <a:latin typeface="Calibri"/>
                <a:cs typeface="Calibri"/>
              </a:rPr>
              <a:t>«Всеобщая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история».</a:t>
            </a:r>
            <a:endParaRPr sz="2400">
              <a:latin typeface="Calibri"/>
              <a:cs typeface="Calibri"/>
            </a:endParaRPr>
          </a:p>
          <a:p>
            <a:pPr marL="241300" marR="1449070" indent="-228600">
              <a:lnSpc>
                <a:spcPts val="2590"/>
              </a:lnSpc>
              <a:spcBef>
                <a:spcPts val="105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400" spc="-5" dirty="0">
                <a:latin typeface="Calibri"/>
                <a:cs typeface="Calibri"/>
              </a:rPr>
              <a:t>На</a:t>
            </a:r>
            <a:r>
              <a:rPr sz="2400" dirty="0">
                <a:latin typeface="Calibri"/>
                <a:cs typeface="Calibri"/>
              </a:rPr>
              <a:t> уровне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ООО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установили требования</a:t>
            </a:r>
            <a:r>
              <a:rPr sz="2400" dirty="0">
                <a:latin typeface="Calibri"/>
                <a:cs typeface="Calibri"/>
              </a:rPr>
              <a:t> к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предметным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результатам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при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углубленном</a:t>
            </a:r>
            <a:r>
              <a:rPr sz="2400" dirty="0">
                <a:latin typeface="Calibri"/>
                <a:cs typeface="Calibri"/>
              </a:rPr>
              <a:t> изучении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некоторых </a:t>
            </a:r>
            <a:r>
              <a:rPr sz="2400" spc="-5" dirty="0">
                <a:latin typeface="Calibri"/>
                <a:cs typeface="Calibri"/>
              </a:rPr>
              <a:t>дисциплин.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Это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учебные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предметы</a:t>
            </a:r>
            <a:endParaRPr sz="2400">
              <a:latin typeface="Calibri"/>
              <a:cs typeface="Calibri"/>
            </a:endParaRPr>
          </a:p>
          <a:p>
            <a:pPr marL="241300">
              <a:lnSpc>
                <a:spcPts val="2415"/>
              </a:lnSpc>
            </a:pPr>
            <a:r>
              <a:rPr sz="2400" spc="-10" dirty="0">
                <a:latin typeface="Calibri"/>
                <a:cs typeface="Calibri"/>
              </a:rPr>
              <a:t>«Математика», </a:t>
            </a:r>
            <a:r>
              <a:rPr sz="2400" dirty="0">
                <a:latin typeface="Calibri"/>
                <a:cs typeface="Calibri"/>
              </a:rPr>
              <a:t>включая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курсы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«Алгебра»,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«Геометрия»,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«Вероятность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и</a:t>
            </a:r>
            <a:endParaRPr sz="2400">
              <a:latin typeface="Calibri"/>
              <a:cs typeface="Calibri"/>
            </a:endParaRPr>
          </a:p>
          <a:p>
            <a:pPr marL="241300">
              <a:lnSpc>
                <a:spcPts val="2735"/>
              </a:lnSpc>
            </a:pPr>
            <a:r>
              <a:rPr sz="2400" spc="-10" dirty="0">
                <a:latin typeface="Calibri"/>
                <a:cs typeface="Calibri"/>
              </a:rPr>
              <a:t>статистика»; «Информатика»;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«Физика»;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«Химия»;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«Биология».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6939" y="308228"/>
            <a:ext cx="580136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5" dirty="0">
                <a:latin typeface="Calibri Light"/>
                <a:cs typeface="Calibri Light"/>
              </a:rPr>
              <a:t>Предметные</a:t>
            </a:r>
            <a:r>
              <a:rPr b="0" spc="-35" dirty="0">
                <a:latin typeface="Calibri Light"/>
                <a:cs typeface="Calibri Light"/>
              </a:rPr>
              <a:t> </a:t>
            </a:r>
            <a:r>
              <a:rPr b="0" dirty="0">
                <a:latin typeface="Calibri Light"/>
                <a:cs typeface="Calibri Light"/>
              </a:rPr>
              <a:t>результаты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6083" y="365201"/>
            <a:ext cx="5283835" cy="27095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4445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Конкретизировали </a:t>
            </a:r>
            <a:r>
              <a:rPr spc="-1210" dirty="0"/>
              <a:t> </a:t>
            </a:r>
            <a:r>
              <a:rPr spc="-10" dirty="0"/>
              <a:t>требования</a:t>
            </a:r>
            <a:r>
              <a:rPr spc="-60" dirty="0"/>
              <a:t> </a:t>
            </a:r>
            <a:r>
              <a:rPr dirty="0"/>
              <a:t>к</a:t>
            </a: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pc="-15" dirty="0"/>
              <a:t>итоговым</a:t>
            </a:r>
            <a:r>
              <a:rPr spc="-70" dirty="0"/>
              <a:t> </a:t>
            </a:r>
            <a:r>
              <a:rPr spc="-5" dirty="0"/>
              <a:t>знаниям </a:t>
            </a:r>
            <a:r>
              <a:rPr spc="-1210" dirty="0"/>
              <a:t> </a:t>
            </a:r>
            <a:r>
              <a:rPr spc="-10" dirty="0"/>
              <a:t>учеников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55332" y="391702"/>
            <a:ext cx="4521835" cy="2388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21100"/>
              </a:lnSpc>
              <a:spcBef>
                <a:spcPts val="105"/>
              </a:spcBef>
            </a:pPr>
            <a:r>
              <a:rPr sz="3200" spc="-105" dirty="0">
                <a:latin typeface="Microsoft Sans Serif"/>
                <a:cs typeface="Microsoft Sans Serif"/>
              </a:rPr>
              <a:t>Детям</a:t>
            </a:r>
            <a:r>
              <a:rPr sz="3200" spc="-25" dirty="0">
                <a:latin typeface="Microsoft Sans Serif"/>
                <a:cs typeface="Microsoft Sans Serif"/>
              </a:rPr>
              <a:t> </a:t>
            </a:r>
            <a:r>
              <a:rPr sz="3200" spc="-30" dirty="0">
                <a:latin typeface="Microsoft Sans Serif"/>
                <a:cs typeface="Microsoft Sans Serif"/>
              </a:rPr>
              <a:t>станет</a:t>
            </a:r>
            <a:r>
              <a:rPr sz="3200" spc="-10" dirty="0">
                <a:latin typeface="Microsoft Sans Serif"/>
                <a:cs typeface="Microsoft Sans Serif"/>
              </a:rPr>
              <a:t> понятнее, </a:t>
            </a:r>
            <a:r>
              <a:rPr sz="3200" spc="-835" dirty="0">
                <a:latin typeface="Microsoft Sans Serif"/>
                <a:cs typeface="Microsoft Sans Serif"/>
              </a:rPr>
              <a:t> </a:t>
            </a:r>
            <a:r>
              <a:rPr sz="3200" spc="-45" dirty="0">
                <a:latin typeface="Microsoft Sans Serif"/>
                <a:cs typeface="Microsoft Sans Serif"/>
              </a:rPr>
              <a:t>чего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spc="-40" dirty="0">
                <a:latin typeface="Microsoft Sans Serif"/>
                <a:cs typeface="Microsoft Sans Serif"/>
              </a:rPr>
              <a:t>от</a:t>
            </a:r>
            <a:r>
              <a:rPr sz="3200" spc="3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них</a:t>
            </a:r>
            <a:r>
              <a:rPr sz="3200" spc="25" dirty="0">
                <a:latin typeface="Microsoft Sans Serif"/>
                <a:cs typeface="Microsoft Sans Serif"/>
              </a:rPr>
              <a:t> </a:t>
            </a:r>
            <a:r>
              <a:rPr sz="3200" spc="-25" dirty="0">
                <a:latin typeface="Microsoft Sans Serif"/>
                <a:cs typeface="Microsoft Sans Serif"/>
              </a:rPr>
              <a:t>хотят </a:t>
            </a:r>
            <a:r>
              <a:rPr sz="3200" spc="-20" dirty="0">
                <a:latin typeface="Microsoft Sans Serif"/>
                <a:cs typeface="Microsoft Sans Serif"/>
              </a:rPr>
              <a:t> </a:t>
            </a:r>
            <a:r>
              <a:rPr sz="3200" spc="-25" dirty="0">
                <a:latin typeface="Microsoft Sans Serif"/>
                <a:cs typeface="Microsoft Sans Serif"/>
              </a:rPr>
              <a:t>учителя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и</a:t>
            </a:r>
            <a:r>
              <a:rPr sz="3200" spc="35" dirty="0">
                <a:latin typeface="Microsoft Sans Serif"/>
                <a:cs typeface="Microsoft Sans Serif"/>
              </a:rPr>
              <a:t> </a:t>
            </a:r>
            <a:r>
              <a:rPr sz="3200" spc="-20" dirty="0">
                <a:latin typeface="Microsoft Sans Serif"/>
                <a:cs typeface="Microsoft Sans Serif"/>
              </a:rPr>
              <a:t>классные </a:t>
            </a:r>
            <a:r>
              <a:rPr sz="3200" spc="-15" dirty="0">
                <a:latin typeface="Microsoft Sans Serif"/>
                <a:cs typeface="Microsoft Sans Serif"/>
              </a:rPr>
              <a:t> </a:t>
            </a:r>
            <a:r>
              <a:rPr sz="3200" spc="-35" dirty="0">
                <a:latin typeface="Microsoft Sans Serif"/>
                <a:cs typeface="Microsoft Sans Serif"/>
              </a:rPr>
              <a:t>руководители.</a:t>
            </a:r>
            <a:endParaRPr sz="32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55332" y="3277273"/>
            <a:ext cx="4407535" cy="2367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3200" spc="-50" dirty="0">
                <a:latin typeface="Microsoft Sans Serif"/>
                <a:cs typeface="Microsoft Sans Serif"/>
              </a:rPr>
              <a:t>Родителям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spc="-15" dirty="0">
                <a:latin typeface="Microsoft Sans Serif"/>
                <a:cs typeface="Microsoft Sans Serif"/>
              </a:rPr>
              <a:t>проще </a:t>
            </a:r>
            <a:r>
              <a:rPr sz="3200" spc="-10" dirty="0">
                <a:latin typeface="Microsoft Sans Serif"/>
                <a:cs typeface="Microsoft Sans Serif"/>
              </a:rPr>
              <a:t> </a:t>
            </a:r>
            <a:r>
              <a:rPr sz="3200" spc="-30" dirty="0">
                <a:latin typeface="Microsoft Sans Serif"/>
                <a:cs typeface="Microsoft Sans Serif"/>
              </a:rPr>
              <a:t>контролировать </a:t>
            </a:r>
            <a:r>
              <a:rPr sz="3200" spc="-25" dirty="0">
                <a:latin typeface="Microsoft Sans Serif"/>
                <a:cs typeface="Microsoft Sans Serif"/>
              </a:rPr>
              <a:t>успехи </a:t>
            </a:r>
            <a:r>
              <a:rPr sz="3200" spc="-835" dirty="0">
                <a:latin typeface="Microsoft Sans Serif"/>
                <a:cs typeface="Microsoft Sans Serif"/>
              </a:rPr>
              <a:t> </a:t>
            </a:r>
            <a:r>
              <a:rPr sz="3200" spc="-35" dirty="0">
                <a:latin typeface="Microsoft Sans Serif"/>
                <a:cs typeface="Microsoft Sans Serif"/>
              </a:rPr>
              <a:t>детей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и</a:t>
            </a:r>
            <a:r>
              <a:rPr sz="3200" spc="35" dirty="0">
                <a:latin typeface="Microsoft Sans Serif"/>
                <a:cs typeface="Microsoft Sans Serif"/>
              </a:rPr>
              <a:t> </a:t>
            </a:r>
            <a:r>
              <a:rPr sz="3200" spc="-15" dirty="0">
                <a:latin typeface="Microsoft Sans Serif"/>
                <a:cs typeface="Microsoft Sans Serif"/>
              </a:rPr>
              <a:t>работу</a:t>
            </a:r>
            <a:endParaRPr sz="32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-45" dirty="0">
                <a:latin typeface="Microsoft Sans Serif"/>
                <a:cs typeface="Microsoft Sans Serif"/>
              </a:rPr>
              <a:t>педагогов</a:t>
            </a:r>
            <a:r>
              <a:rPr sz="2100" spc="-45" dirty="0">
                <a:latin typeface="Microsoft Sans Serif"/>
                <a:cs typeface="Microsoft Sans Serif"/>
              </a:rPr>
              <a:t>.</a:t>
            </a:r>
            <a:endParaRPr sz="21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Пример</a:t>
            </a:r>
          </a:p>
          <a:p>
            <a:pPr marL="12700" marR="5080" algn="just">
              <a:lnSpc>
                <a:spcPct val="100000"/>
              </a:lnSpc>
            </a:pPr>
            <a:r>
              <a:rPr spc="-10" dirty="0"/>
              <a:t>требований</a:t>
            </a:r>
            <a:r>
              <a:rPr spc="-120" dirty="0"/>
              <a:t> </a:t>
            </a:r>
            <a:r>
              <a:rPr dirty="0"/>
              <a:t>по </a:t>
            </a:r>
            <a:r>
              <a:rPr spc="-1210" dirty="0"/>
              <a:t> </a:t>
            </a:r>
            <a:r>
              <a:rPr spc="-15" dirty="0"/>
              <a:t>иностранному </a:t>
            </a:r>
            <a:r>
              <a:rPr spc="-1215" dirty="0"/>
              <a:t> </a:t>
            </a:r>
            <a:r>
              <a:rPr spc="-5" dirty="0"/>
              <a:t>языку</a:t>
            </a:r>
            <a:r>
              <a:rPr spc="-15" dirty="0"/>
              <a:t> </a:t>
            </a:r>
            <a:r>
              <a:rPr dirty="0"/>
              <a:t>в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26083" y="3054223"/>
            <a:ext cx="490283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10" dirty="0">
                <a:latin typeface="Arial"/>
                <a:cs typeface="Arial"/>
              </a:rPr>
              <a:t>начальной</a:t>
            </a:r>
            <a:r>
              <a:rPr sz="4400" b="1" spc="-75" dirty="0">
                <a:latin typeface="Arial"/>
                <a:cs typeface="Arial"/>
              </a:rPr>
              <a:t> </a:t>
            </a:r>
            <a:r>
              <a:rPr sz="4400" b="1" spc="-45" dirty="0">
                <a:latin typeface="Arial"/>
                <a:cs typeface="Arial"/>
              </a:rPr>
              <a:t>школе</a:t>
            </a:r>
            <a:endParaRPr sz="4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26428" y="337565"/>
            <a:ext cx="4890135" cy="5047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25170">
              <a:lnSpc>
                <a:spcPct val="120900"/>
              </a:lnSpc>
              <a:spcBef>
                <a:spcPts val="100"/>
              </a:spcBef>
            </a:pPr>
            <a:r>
              <a:rPr sz="2400" spc="-15" dirty="0">
                <a:latin typeface="Microsoft Sans Serif"/>
                <a:cs typeface="Microsoft Sans Serif"/>
              </a:rPr>
              <a:t>Письменная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30" dirty="0">
                <a:latin typeface="Microsoft Sans Serif"/>
                <a:cs typeface="Microsoft Sans Serif"/>
              </a:rPr>
              <a:t>речь.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45" dirty="0">
                <a:latin typeface="Microsoft Sans Serif"/>
                <a:cs typeface="Microsoft Sans Serif"/>
              </a:rPr>
              <a:t>Выпускник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должен:</a:t>
            </a:r>
            <a:endParaRPr sz="2400">
              <a:latin typeface="Microsoft Sans Serif"/>
              <a:cs typeface="Microsoft Sans Serif"/>
            </a:endParaRPr>
          </a:p>
          <a:p>
            <a:pPr marL="198120" indent="-186055">
              <a:lnSpc>
                <a:spcPct val="100000"/>
              </a:lnSpc>
              <a:spcBef>
                <a:spcPts val="1810"/>
              </a:spcBef>
              <a:buChar char="-"/>
              <a:tabLst>
                <a:tab pos="198755" algn="l"/>
              </a:tabLst>
            </a:pPr>
            <a:r>
              <a:rPr sz="2400" spc="-20" dirty="0">
                <a:latin typeface="Microsoft Sans Serif"/>
                <a:cs typeface="Microsoft Sans Serif"/>
              </a:rPr>
              <a:t>владеть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35" dirty="0">
                <a:latin typeface="Microsoft Sans Serif"/>
                <a:cs typeface="Microsoft Sans Serif"/>
              </a:rPr>
              <a:t>техникой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письма;</a:t>
            </a:r>
            <a:endParaRPr sz="2400">
              <a:latin typeface="Microsoft Sans Serif"/>
              <a:cs typeface="Microsoft Sans Serif"/>
            </a:endParaRPr>
          </a:p>
          <a:p>
            <a:pPr marL="198120" indent="-186055">
              <a:lnSpc>
                <a:spcPct val="100000"/>
              </a:lnSpc>
              <a:spcBef>
                <a:spcPts val="600"/>
              </a:spcBef>
              <a:buChar char="-"/>
              <a:tabLst>
                <a:tab pos="198755" algn="l"/>
              </a:tabLst>
            </a:pPr>
            <a:r>
              <a:rPr sz="2400" spc="-25" dirty="0">
                <a:latin typeface="Microsoft Sans Serif"/>
                <a:cs typeface="Microsoft Sans Serif"/>
              </a:rPr>
              <a:t>заполнять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простые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40" dirty="0">
                <a:latin typeface="Microsoft Sans Serif"/>
                <a:cs typeface="Microsoft Sans Serif"/>
              </a:rPr>
              <a:t>анкеты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с</a:t>
            </a:r>
            <a:endParaRPr sz="2400">
              <a:latin typeface="Microsoft Sans Serif"/>
              <a:cs typeface="Microsoft Sans Serif"/>
            </a:endParaRPr>
          </a:p>
          <a:p>
            <a:pPr marL="12700" marR="93980">
              <a:lnSpc>
                <a:spcPct val="120800"/>
              </a:lnSpc>
              <a:spcBef>
                <a:spcPts val="15"/>
              </a:spcBef>
            </a:pPr>
            <a:r>
              <a:rPr sz="2400" spc="-10" dirty="0">
                <a:latin typeface="Microsoft Sans Serif"/>
                <a:cs typeface="Microsoft Sans Serif"/>
              </a:rPr>
              <a:t>личной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информацией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по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нормам,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принятым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в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стране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35" dirty="0">
                <a:latin typeface="Microsoft Sans Serif"/>
                <a:cs typeface="Microsoft Sans Serif"/>
              </a:rPr>
              <a:t>изучаемого</a:t>
            </a:r>
            <a:endParaRPr sz="2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spc="-35" dirty="0">
                <a:latin typeface="Microsoft Sans Serif"/>
                <a:cs typeface="Microsoft Sans Serif"/>
              </a:rPr>
              <a:t>языка;</a:t>
            </a:r>
            <a:endParaRPr sz="2400">
              <a:latin typeface="Microsoft Sans Serif"/>
              <a:cs typeface="Microsoft Sans Serif"/>
            </a:endParaRPr>
          </a:p>
          <a:p>
            <a:pPr marL="12700" marR="5080">
              <a:lnSpc>
                <a:spcPct val="121000"/>
              </a:lnSpc>
              <a:spcBef>
                <a:spcPts val="10"/>
              </a:spcBef>
              <a:buChar char="-"/>
              <a:tabLst>
                <a:tab pos="198755" algn="l"/>
              </a:tabLst>
            </a:pPr>
            <a:r>
              <a:rPr sz="2400" spc="-20" dirty="0">
                <a:latin typeface="Microsoft Sans Serif"/>
                <a:cs typeface="Microsoft Sans Serif"/>
              </a:rPr>
              <a:t>писать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электронное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сообщение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личного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характера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30" dirty="0">
                <a:latin typeface="Microsoft Sans Serif"/>
                <a:cs typeface="Microsoft Sans Serif"/>
              </a:rPr>
              <a:t>объемом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до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40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10" dirty="0">
                <a:latin typeface="Microsoft Sans Serif"/>
                <a:cs typeface="Microsoft Sans Serif"/>
              </a:rPr>
              <a:t>слов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с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опорой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на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предъявленный 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40" dirty="0">
                <a:latin typeface="Microsoft Sans Serif"/>
                <a:cs typeface="Microsoft Sans Serif"/>
              </a:rPr>
              <a:t>педагогом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образец.</a:t>
            </a:r>
            <a:endParaRPr sz="2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9980" y="435305"/>
            <a:ext cx="4594860" cy="27095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/>
              <a:t>Пример</a:t>
            </a:r>
          </a:p>
          <a:p>
            <a:pPr marL="12700" marR="5080">
              <a:lnSpc>
                <a:spcPct val="100000"/>
              </a:lnSpc>
            </a:pPr>
            <a:r>
              <a:rPr spc="-15" dirty="0"/>
              <a:t>требований </a:t>
            </a:r>
            <a:r>
              <a:rPr dirty="0"/>
              <a:t>по </a:t>
            </a:r>
            <a:r>
              <a:rPr spc="5" dirty="0"/>
              <a:t> </a:t>
            </a:r>
            <a:r>
              <a:rPr dirty="0"/>
              <a:t>литературе в </a:t>
            </a:r>
            <a:r>
              <a:rPr spc="5" dirty="0"/>
              <a:t> </a:t>
            </a:r>
            <a:r>
              <a:rPr spc="-10" dirty="0"/>
              <a:t>основной</a:t>
            </a:r>
            <a:r>
              <a:rPr spc="-110" dirty="0"/>
              <a:t> </a:t>
            </a:r>
            <a:r>
              <a:rPr spc="-45" dirty="0"/>
              <a:t>школе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90742" y="443355"/>
            <a:ext cx="6010275" cy="553212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148080">
              <a:lnSpc>
                <a:spcPct val="100000"/>
              </a:lnSpc>
              <a:spcBef>
                <a:spcPts val="480"/>
              </a:spcBef>
            </a:pPr>
            <a:r>
              <a:rPr sz="2100" spc="-40" dirty="0">
                <a:latin typeface="Microsoft Sans Serif"/>
                <a:cs typeface="Microsoft Sans Serif"/>
              </a:rPr>
              <a:t>Выпускник</a:t>
            </a:r>
            <a:r>
              <a:rPr sz="2100" dirty="0">
                <a:latin typeface="Microsoft Sans Serif"/>
                <a:cs typeface="Microsoft Sans Serif"/>
              </a:rPr>
              <a:t> </a:t>
            </a:r>
            <a:r>
              <a:rPr sz="2100" spc="-25" dirty="0">
                <a:latin typeface="Microsoft Sans Serif"/>
                <a:cs typeface="Microsoft Sans Serif"/>
              </a:rPr>
              <a:t>должен:</a:t>
            </a:r>
            <a:endParaRPr sz="2100">
              <a:latin typeface="Microsoft Sans Serif"/>
              <a:cs typeface="Microsoft Sans Serif"/>
            </a:endParaRPr>
          </a:p>
          <a:p>
            <a:pPr marL="12700" marR="122555">
              <a:lnSpc>
                <a:spcPts val="4070"/>
              </a:lnSpc>
              <a:spcBef>
                <a:spcPts val="45"/>
              </a:spcBef>
              <a:buChar char="-"/>
              <a:tabLst>
                <a:tab pos="231140" algn="l"/>
              </a:tabLst>
            </a:pPr>
            <a:r>
              <a:rPr sz="2800" spc="-45" dirty="0">
                <a:latin typeface="Microsoft Sans Serif"/>
                <a:cs typeface="Microsoft Sans Serif"/>
              </a:rPr>
              <a:t>уметь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30" dirty="0">
                <a:latin typeface="Microsoft Sans Serif"/>
                <a:cs typeface="Microsoft Sans Serif"/>
              </a:rPr>
              <a:t>выразительно</a:t>
            </a:r>
            <a:r>
              <a:rPr sz="2800" spc="90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читать,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в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45" dirty="0">
                <a:latin typeface="Microsoft Sans Serif"/>
                <a:cs typeface="Microsoft Sans Serif"/>
              </a:rPr>
              <a:t>том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числе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наизусть,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не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менее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12</a:t>
            </a:r>
            <a:endParaRPr sz="2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sz="2800" spc="-25" dirty="0">
                <a:latin typeface="Microsoft Sans Serif"/>
                <a:cs typeface="Microsoft Sans Serif"/>
              </a:rPr>
              <a:t>произведений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spc="10" dirty="0">
                <a:latin typeface="Microsoft Sans Serif"/>
                <a:cs typeface="Microsoft Sans Serif"/>
              </a:rPr>
              <a:t>или </a:t>
            </a:r>
            <a:r>
              <a:rPr sz="2800" spc="-20" dirty="0">
                <a:latin typeface="Microsoft Sans Serif"/>
                <a:cs typeface="Microsoft Sans Serif"/>
              </a:rPr>
              <a:t>фрагментов;</a:t>
            </a:r>
            <a:endParaRPr sz="2800">
              <a:latin typeface="Microsoft Sans Serif"/>
              <a:cs typeface="Microsoft Sans Serif"/>
            </a:endParaRPr>
          </a:p>
          <a:p>
            <a:pPr marL="12700" marR="409575">
              <a:lnSpc>
                <a:spcPct val="120700"/>
              </a:lnSpc>
              <a:spcBef>
                <a:spcPts val="10"/>
              </a:spcBef>
              <a:buChar char="-"/>
              <a:tabLst>
                <a:tab pos="231140" algn="l"/>
              </a:tabLst>
            </a:pPr>
            <a:r>
              <a:rPr sz="2800" spc="-35" dirty="0">
                <a:latin typeface="Microsoft Sans Serif"/>
                <a:cs typeface="Microsoft Sans Serif"/>
              </a:rPr>
              <a:t>создавать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устные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и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письменные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высказывания</a:t>
            </a:r>
            <a:r>
              <a:rPr sz="2800" spc="60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разных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жанров,</a:t>
            </a:r>
            <a:endParaRPr sz="2800">
              <a:latin typeface="Microsoft Sans Serif"/>
              <a:cs typeface="Microsoft Sans Serif"/>
            </a:endParaRPr>
          </a:p>
          <a:p>
            <a:pPr marL="12700" marR="257175">
              <a:lnSpc>
                <a:spcPct val="121100"/>
              </a:lnSpc>
            </a:pPr>
            <a:r>
              <a:rPr sz="2800" spc="-20" dirty="0">
                <a:latin typeface="Microsoft Sans Serif"/>
                <a:cs typeface="Microsoft Sans Serif"/>
              </a:rPr>
              <a:t>писать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сочинение-рассуждение</a:t>
            </a:r>
            <a:r>
              <a:rPr sz="2800" spc="15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по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заданной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теме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с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опорой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на</a:t>
            </a:r>
            <a:endParaRPr sz="2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2800" spc="-25" dirty="0">
                <a:latin typeface="Microsoft Sans Serif"/>
                <a:cs typeface="Microsoft Sans Serif"/>
              </a:rPr>
              <a:t>прочитанные</a:t>
            </a:r>
            <a:r>
              <a:rPr sz="2800" spc="60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произведения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(не</a:t>
            </a:r>
            <a:endParaRPr sz="2800">
              <a:latin typeface="Microsoft Sans Serif"/>
              <a:cs typeface="Microsoft Sans Serif"/>
            </a:endParaRPr>
          </a:p>
          <a:p>
            <a:pPr marL="12700" marR="5080">
              <a:lnSpc>
                <a:spcPts val="4070"/>
              </a:lnSpc>
              <a:spcBef>
                <a:spcPts val="85"/>
              </a:spcBef>
            </a:pPr>
            <a:r>
              <a:rPr sz="2800" spc="-20" dirty="0">
                <a:latin typeface="Microsoft Sans Serif"/>
                <a:cs typeface="Microsoft Sans Serif"/>
              </a:rPr>
              <a:t>менее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250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10" dirty="0">
                <a:latin typeface="Microsoft Sans Serif"/>
                <a:cs typeface="Microsoft Sans Serif"/>
              </a:rPr>
              <a:t>слов),</a:t>
            </a:r>
            <a:r>
              <a:rPr sz="2800" spc="15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аннотацию,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spc="-30" dirty="0">
                <a:latin typeface="Microsoft Sans Serif"/>
                <a:cs typeface="Microsoft Sans Serif"/>
              </a:rPr>
              <a:t>отзыв,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рецензию.</a:t>
            </a:r>
            <a:endParaRPr sz="2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775205"/>
            <a:ext cx="10259060" cy="45256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4105"/>
              </a:lnSpc>
              <a:spcBef>
                <a:spcPts val="100"/>
              </a:spcBef>
            </a:pPr>
            <a:r>
              <a:rPr sz="3600" spc="-15" dirty="0">
                <a:latin typeface="Calibri"/>
                <a:cs typeface="Calibri"/>
              </a:rPr>
              <a:t>Федеральный</a:t>
            </a:r>
            <a:r>
              <a:rPr sz="3600" spc="15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государственный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образовательный</a:t>
            </a:r>
            <a:endParaRPr sz="3600">
              <a:latin typeface="Calibri"/>
              <a:cs typeface="Calibri"/>
            </a:endParaRPr>
          </a:p>
          <a:p>
            <a:pPr marL="12700" marR="5080">
              <a:lnSpc>
                <a:spcPts val="3890"/>
              </a:lnSpc>
              <a:spcBef>
                <a:spcPts val="270"/>
              </a:spcBef>
            </a:pPr>
            <a:r>
              <a:rPr sz="3600" dirty="0">
                <a:latin typeface="Calibri"/>
                <a:cs typeface="Calibri"/>
              </a:rPr>
              <a:t>стандарт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-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совокупность</a:t>
            </a:r>
            <a:r>
              <a:rPr sz="3600" spc="25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обязательных</a:t>
            </a:r>
            <a:r>
              <a:rPr sz="3600" spc="1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требований</a:t>
            </a:r>
            <a:r>
              <a:rPr sz="3600" dirty="0">
                <a:latin typeface="Calibri"/>
                <a:cs typeface="Calibri"/>
              </a:rPr>
              <a:t> к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образованию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spc="-20" dirty="0">
                <a:latin typeface="Calibri"/>
                <a:cs typeface="Calibri"/>
              </a:rPr>
              <a:t>определенного</a:t>
            </a:r>
            <a:r>
              <a:rPr sz="3600" spc="1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уровня </a:t>
            </a:r>
            <a:r>
              <a:rPr sz="3600" dirty="0">
                <a:latin typeface="Calibri"/>
                <a:cs typeface="Calibri"/>
              </a:rPr>
              <a:t>и</a:t>
            </a:r>
            <a:r>
              <a:rPr sz="3600" spc="-5" dirty="0">
                <a:latin typeface="Calibri"/>
                <a:cs typeface="Calibri"/>
              </a:rPr>
              <a:t> (или)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к</a:t>
            </a:r>
            <a:endParaRPr sz="3600">
              <a:latin typeface="Calibri"/>
              <a:cs typeface="Calibri"/>
            </a:endParaRPr>
          </a:p>
          <a:p>
            <a:pPr marL="12700">
              <a:lnSpc>
                <a:spcPts val="3615"/>
              </a:lnSpc>
            </a:pPr>
            <a:r>
              <a:rPr sz="3600" spc="-5" dirty="0">
                <a:latin typeface="Calibri"/>
                <a:cs typeface="Calibri"/>
              </a:rPr>
              <a:t>профессии,</a:t>
            </a:r>
            <a:r>
              <a:rPr sz="3600" spc="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специальности</a:t>
            </a:r>
            <a:r>
              <a:rPr sz="3600" spc="1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и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направлению</a:t>
            </a:r>
            <a:endParaRPr sz="3600">
              <a:latin typeface="Calibri"/>
              <a:cs typeface="Calibri"/>
            </a:endParaRPr>
          </a:p>
          <a:p>
            <a:pPr marL="12700" marR="146050">
              <a:lnSpc>
                <a:spcPts val="3890"/>
              </a:lnSpc>
              <a:spcBef>
                <a:spcPts val="275"/>
              </a:spcBef>
            </a:pPr>
            <a:r>
              <a:rPr sz="3600" spc="-25" dirty="0">
                <a:latin typeface="Calibri"/>
                <a:cs typeface="Calibri"/>
              </a:rPr>
              <a:t>подготовки,</a:t>
            </a:r>
            <a:r>
              <a:rPr sz="3600" spc="2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утвержденных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федеральным</a:t>
            </a:r>
            <a:r>
              <a:rPr sz="3600" spc="2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органом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исполнительной</a:t>
            </a:r>
            <a:r>
              <a:rPr sz="3600" spc="3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власти,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осуществляющим</a:t>
            </a:r>
            <a:r>
              <a:rPr sz="3600" spc="2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функции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по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выработке </a:t>
            </a:r>
            <a:r>
              <a:rPr sz="3600" spc="-15" dirty="0">
                <a:latin typeface="Calibri"/>
                <a:cs typeface="Calibri"/>
              </a:rPr>
              <a:t>государственной</a:t>
            </a:r>
            <a:r>
              <a:rPr sz="3600" spc="15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политики</a:t>
            </a:r>
            <a:r>
              <a:rPr sz="3600" spc="3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и</a:t>
            </a:r>
            <a:endParaRPr sz="3600">
              <a:latin typeface="Calibri"/>
              <a:cs typeface="Calibri"/>
            </a:endParaRPr>
          </a:p>
          <a:p>
            <a:pPr marL="12700">
              <a:lnSpc>
                <a:spcPts val="3615"/>
              </a:lnSpc>
            </a:pPr>
            <a:r>
              <a:rPr sz="3600" spc="-5" dirty="0">
                <a:latin typeface="Calibri"/>
                <a:cs typeface="Calibri"/>
              </a:rPr>
              <a:t>нормативно-правовому </a:t>
            </a:r>
            <a:r>
              <a:rPr sz="3600" spc="-10" dirty="0">
                <a:latin typeface="Calibri"/>
                <a:cs typeface="Calibri"/>
              </a:rPr>
              <a:t>регулированию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в сфере</a:t>
            </a:r>
            <a:endParaRPr sz="3600">
              <a:latin typeface="Calibri"/>
              <a:cs typeface="Calibri"/>
            </a:endParaRPr>
          </a:p>
          <a:p>
            <a:pPr marL="12700">
              <a:lnSpc>
                <a:spcPts val="4105"/>
              </a:lnSpc>
            </a:pPr>
            <a:r>
              <a:rPr sz="3600" dirty="0">
                <a:latin typeface="Calibri"/>
                <a:cs typeface="Calibri"/>
              </a:rPr>
              <a:t>образования.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6939" y="609981"/>
            <a:ext cx="22809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dirty="0">
                <a:solidFill>
                  <a:srgbClr val="2E5496"/>
                </a:solidFill>
                <a:latin typeface="Arial Black"/>
                <a:cs typeface="Arial Black"/>
              </a:rPr>
              <a:t>ФГОС</a:t>
            </a:r>
            <a:r>
              <a:rPr b="0" spc="-100" dirty="0">
                <a:solidFill>
                  <a:srgbClr val="2E5496"/>
                </a:solidFill>
                <a:latin typeface="Arial Black"/>
                <a:cs typeface="Arial Black"/>
              </a:rPr>
              <a:t> </a:t>
            </a:r>
            <a:r>
              <a:rPr b="0" dirty="0">
                <a:solidFill>
                  <a:srgbClr val="2E5496"/>
                </a:solidFill>
                <a:latin typeface="Arial Black"/>
                <a:cs typeface="Arial Black"/>
              </a:rPr>
              <a:t>–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117729"/>
            <a:ext cx="9382125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>
              <a:lnSpc>
                <a:spcPts val="4320"/>
              </a:lnSpc>
              <a:spcBef>
                <a:spcPts val="640"/>
              </a:spcBef>
            </a:pPr>
            <a:r>
              <a:rPr sz="4000" spc="-5" dirty="0"/>
              <a:t>Пример</a:t>
            </a:r>
            <a:r>
              <a:rPr sz="4000" spc="5" dirty="0"/>
              <a:t> </a:t>
            </a:r>
            <a:r>
              <a:rPr sz="4000" spc="-15" dirty="0"/>
              <a:t>требований</a:t>
            </a:r>
            <a:r>
              <a:rPr sz="4000" spc="20" dirty="0"/>
              <a:t> </a:t>
            </a:r>
            <a:r>
              <a:rPr sz="4000" spc="-5" dirty="0"/>
              <a:t>по</a:t>
            </a:r>
            <a:r>
              <a:rPr sz="4000" spc="-65" dirty="0"/>
              <a:t> </a:t>
            </a:r>
            <a:r>
              <a:rPr sz="4000" spc="-20" dirty="0"/>
              <a:t>математике</a:t>
            </a:r>
            <a:r>
              <a:rPr sz="4000" spc="10" dirty="0"/>
              <a:t> </a:t>
            </a:r>
            <a:r>
              <a:rPr sz="4000" spc="-5" dirty="0"/>
              <a:t>в </a:t>
            </a:r>
            <a:r>
              <a:rPr sz="4000" spc="-1095" dirty="0"/>
              <a:t> </a:t>
            </a:r>
            <a:r>
              <a:rPr sz="4000" spc="-15" dirty="0"/>
              <a:t>основной</a:t>
            </a:r>
            <a:r>
              <a:rPr sz="4000" spc="10" dirty="0"/>
              <a:t> </a:t>
            </a:r>
            <a:r>
              <a:rPr sz="4000" spc="-40" dirty="0"/>
              <a:t>школе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16939" y="1766062"/>
            <a:ext cx="10289540" cy="403669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241300" marR="5080" indent="-229235">
              <a:lnSpc>
                <a:spcPct val="80000"/>
              </a:lnSpc>
              <a:spcBef>
                <a:spcPts val="725"/>
              </a:spcBef>
              <a:buFont typeface="Microsoft Sans Serif"/>
              <a:buChar char="•"/>
              <a:tabLst>
                <a:tab pos="315595" algn="l"/>
                <a:tab pos="316865" algn="l"/>
              </a:tabLst>
            </a:pPr>
            <a:r>
              <a:rPr dirty="0"/>
              <a:t>	</a:t>
            </a:r>
            <a:r>
              <a:rPr sz="2600" spc="-5" dirty="0">
                <a:latin typeface="Calibri"/>
                <a:cs typeface="Calibri"/>
              </a:rPr>
              <a:t>умение решать </a:t>
            </a:r>
            <a:r>
              <a:rPr sz="2600" dirty="0">
                <a:latin typeface="Calibri"/>
                <a:cs typeface="Calibri"/>
              </a:rPr>
              <a:t>задачи разных </a:t>
            </a:r>
            <a:r>
              <a:rPr sz="2600" spc="-5" dirty="0">
                <a:latin typeface="Calibri"/>
                <a:cs typeface="Calibri"/>
              </a:rPr>
              <a:t>типов (в </a:t>
            </a:r>
            <a:r>
              <a:rPr sz="2600" spc="-15" dirty="0">
                <a:latin typeface="Calibri"/>
                <a:cs typeface="Calibri"/>
              </a:rPr>
              <a:t>том </a:t>
            </a:r>
            <a:r>
              <a:rPr sz="2600" dirty="0">
                <a:latin typeface="Calibri"/>
                <a:cs typeface="Calibri"/>
              </a:rPr>
              <a:t>числе на проценты, </a:t>
            </a:r>
            <a:r>
              <a:rPr sz="2600" spc="-20" dirty="0">
                <a:latin typeface="Calibri"/>
                <a:cs typeface="Calibri"/>
              </a:rPr>
              <a:t>доли </a:t>
            </a:r>
            <a:r>
              <a:rPr sz="2600" dirty="0">
                <a:latin typeface="Calibri"/>
                <a:cs typeface="Calibri"/>
              </a:rPr>
              <a:t>и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части, </a:t>
            </a:r>
            <a:r>
              <a:rPr sz="2600" spc="-5" dirty="0">
                <a:latin typeface="Calibri"/>
                <a:cs typeface="Calibri"/>
              </a:rPr>
              <a:t>движение,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работу,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цену </a:t>
            </a:r>
            <a:r>
              <a:rPr sz="2600" spc="-10" dirty="0">
                <a:latin typeface="Calibri"/>
                <a:cs typeface="Calibri"/>
              </a:rPr>
              <a:t>товаров</a:t>
            </a:r>
            <a:r>
              <a:rPr sz="2600" spc="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и </a:t>
            </a:r>
            <a:r>
              <a:rPr sz="2600" spc="-5" dirty="0">
                <a:latin typeface="Calibri"/>
                <a:cs typeface="Calibri"/>
              </a:rPr>
              <a:t>стоимость</a:t>
            </a:r>
            <a:r>
              <a:rPr sz="2600" dirty="0">
                <a:latin typeface="Calibri"/>
                <a:cs typeface="Calibri"/>
              </a:rPr>
              <a:t> покупок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и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услуг,</a:t>
            </a:r>
            <a:endParaRPr sz="2600">
              <a:latin typeface="Calibri"/>
              <a:cs typeface="Calibri"/>
            </a:endParaRPr>
          </a:p>
          <a:p>
            <a:pPr marL="241300">
              <a:lnSpc>
                <a:spcPts val="2185"/>
              </a:lnSpc>
            </a:pPr>
            <a:r>
              <a:rPr sz="2600" dirty="0">
                <a:latin typeface="Calibri"/>
                <a:cs typeface="Calibri"/>
              </a:rPr>
              <a:t>налоги,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задачи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из</a:t>
            </a:r>
            <a:r>
              <a:rPr sz="2600" spc="-10" dirty="0">
                <a:latin typeface="Calibri"/>
                <a:cs typeface="Calibri"/>
              </a:rPr>
              <a:t> области</a:t>
            </a:r>
            <a:r>
              <a:rPr sz="2600" dirty="0">
                <a:latin typeface="Calibri"/>
                <a:cs typeface="Calibri"/>
              </a:rPr>
              <a:t> управления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личными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и </a:t>
            </a:r>
            <a:r>
              <a:rPr sz="2600" spc="-5" dirty="0">
                <a:latin typeface="Calibri"/>
                <a:cs typeface="Calibri"/>
              </a:rPr>
              <a:t>семейными</a:t>
            </a:r>
            <a:endParaRPr sz="2600">
              <a:latin typeface="Calibri"/>
              <a:cs typeface="Calibri"/>
            </a:endParaRPr>
          </a:p>
          <a:p>
            <a:pPr marL="241300" marR="37465">
              <a:lnSpc>
                <a:spcPct val="80000"/>
              </a:lnSpc>
              <a:spcBef>
                <a:spcPts val="315"/>
              </a:spcBef>
            </a:pPr>
            <a:r>
              <a:rPr sz="2600" spc="-5" dirty="0">
                <a:latin typeface="Calibri"/>
                <a:cs typeface="Calibri"/>
              </a:rPr>
              <a:t>финансами);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умение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составлять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выражения,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уравнения,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неравенства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и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системы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по </a:t>
            </a:r>
            <a:r>
              <a:rPr sz="2600" spc="-5" dirty="0">
                <a:latin typeface="Calibri"/>
                <a:cs typeface="Calibri"/>
              </a:rPr>
              <a:t>условию</a:t>
            </a:r>
            <a:r>
              <a:rPr sz="2600" dirty="0">
                <a:latin typeface="Calibri"/>
                <a:cs typeface="Calibri"/>
              </a:rPr>
              <a:t> задачи, </a:t>
            </a:r>
            <a:r>
              <a:rPr sz="2600" spc="-10" dirty="0">
                <a:latin typeface="Calibri"/>
                <a:cs typeface="Calibri"/>
              </a:rPr>
              <a:t>исследовать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полученное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решение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и</a:t>
            </a:r>
            <a:endParaRPr sz="2600">
              <a:latin typeface="Calibri"/>
              <a:cs typeface="Calibri"/>
            </a:endParaRPr>
          </a:p>
          <a:p>
            <a:pPr marL="241300">
              <a:lnSpc>
                <a:spcPts val="2495"/>
              </a:lnSpc>
            </a:pPr>
            <a:r>
              <a:rPr sz="2600" spc="-5" dirty="0">
                <a:latin typeface="Calibri"/>
                <a:cs typeface="Calibri"/>
              </a:rPr>
              <a:t>оценивать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правдоподобность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полученных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30" dirty="0">
                <a:latin typeface="Calibri"/>
                <a:cs typeface="Calibri"/>
              </a:rPr>
              <a:t>результатов;</a:t>
            </a:r>
            <a:endParaRPr sz="2600">
              <a:latin typeface="Calibri"/>
              <a:cs typeface="Calibri"/>
            </a:endParaRPr>
          </a:p>
          <a:p>
            <a:pPr marL="241300" marR="42545" indent="-229235">
              <a:lnSpc>
                <a:spcPct val="80000"/>
              </a:lnSpc>
              <a:spcBef>
                <a:spcPts val="994"/>
              </a:spcBef>
              <a:buFont typeface="Microsoft Sans Serif"/>
              <a:buChar char="•"/>
              <a:tabLst>
                <a:tab pos="315595" algn="l"/>
                <a:tab pos="316865" algn="l"/>
              </a:tabLst>
            </a:pPr>
            <a:r>
              <a:rPr dirty="0"/>
              <a:t>	</a:t>
            </a:r>
            <a:r>
              <a:rPr sz="2600" spc="-5" dirty="0">
                <a:latin typeface="Calibri"/>
                <a:cs typeface="Calibri"/>
              </a:rPr>
              <a:t>умение </a:t>
            </a:r>
            <a:r>
              <a:rPr sz="2600" dirty="0">
                <a:latin typeface="Calibri"/>
                <a:cs typeface="Calibri"/>
              </a:rPr>
              <a:t>выбирать </a:t>
            </a:r>
            <a:r>
              <a:rPr sz="2600" spc="-15" dirty="0">
                <a:latin typeface="Calibri"/>
                <a:cs typeface="Calibri"/>
              </a:rPr>
              <a:t>подходящий </a:t>
            </a:r>
            <a:r>
              <a:rPr sz="2600" dirty="0">
                <a:latin typeface="Calibri"/>
                <a:cs typeface="Calibri"/>
              </a:rPr>
              <a:t>изученный </a:t>
            </a:r>
            <a:r>
              <a:rPr sz="2600" spc="-25" dirty="0">
                <a:latin typeface="Calibri"/>
                <a:cs typeface="Calibri"/>
              </a:rPr>
              <a:t>метод </a:t>
            </a:r>
            <a:r>
              <a:rPr sz="2600" dirty="0">
                <a:latin typeface="Calibri"/>
                <a:cs typeface="Calibri"/>
              </a:rPr>
              <a:t>для </a:t>
            </a:r>
            <a:r>
              <a:rPr sz="2600" spc="-5" dirty="0">
                <a:latin typeface="Calibri"/>
                <a:cs typeface="Calibri"/>
              </a:rPr>
              <a:t>решения </a:t>
            </a:r>
            <a:r>
              <a:rPr sz="2600" dirty="0">
                <a:latin typeface="Calibri"/>
                <a:cs typeface="Calibri"/>
              </a:rPr>
              <a:t>задачи,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приводить </a:t>
            </a:r>
            <a:r>
              <a:rPr sz="2600" dirty="0">
                <a:latin typeface="Calibri"/>
                <a:cs typeface="Calibri"/>
              </a:rPr>
              <a:t>примеры </a:t>
            </a:r>
            <a:r>
              <a:rPr sz="2600" spc="-5" dirty="0">
                <a:latin typeface="Calibri"/>
                <a:cs typeface="Calibri"/>
              </a:rPr>
              <a:t>математических закономерностей </a:t>
            </a:r>
            <a:r>
              <a:rPr sz="2600" dirty="0">
                <a:latin typeface="Calibri"/>
                <a:cs typeface="Calibri"/>
              </a:rPr>
              <a:t>в </a:t>
            </a:r>
            <a:r>
              <a:rPr sz="2600" spc="-15" dirty="0">
                <a:latin typeface="Calibri"/>
                <a:cs typeface="Calibri"/>
              </a:rPr>
              <a:t>природе </a:t>
            </a:r>
            <a:r>
              <a:rPr sz="2600" dirty="0">
                <a:latin typeface="Calibri"/>
                <a:cs typeface="Calibri"/>
              </a:rPr>
              <a:t>и 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жизни, распознавать </a:t>
            </a:r>
            <a:r>
              <a:rPr sz="2600" spc="-5" dirty="0">
                <a:latin typeface="Calibri"/>
                <a:cs typeface="Calibri"/>
              </a:rPr>
              <a:t>проявление законов </a:t>
            </a:r>
            <a:r>
              <a:rPr sz="2600" spc="-10" dirty="0">
                <a:latin typeface="Calibri"/>
                <a:cs typeface="Calibri"/>
              </a:rPr>
              <a:t>математики </a:t>
            </a:r>
            <a:r>
              <a:rPr sz="2600" dirty="0">
                <a:latin typeface="Calibri"/>
                <a:cs typeface="Calibri"/>
              </a:rPr>
              <a:t>в </a:t>
            </a:r>
            <a:r>
              <a:rPr sz="2600" spc="-5" dirty="0">
                <a:latin typeface="Calibri"/>
                <a:cs typeface="Calibri"/>
              </a:rPr>
              <a:t>искусстве, 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описывать </a:t>
            </a:r>
            <a:r>
              <a:rPr sz="2600" spc="-25" dirty="0">
                <a:latin typeface="Calibri"/>
                <a:cs typeface="Calibri"/>
              </a:rPr>
              <a:t>отдельные </a:t>
            </a:r>
            <a:r>
              <a:rPr sz="2600" dirty="0">
                <a:latin typeface="Calibri"/>
                <a:cs typeface="Calibri"/>
              </a:rPr>
              <a:t>выдающиеся </a:t>
            </a:r>
            <a:r>
              <a:rPr sz="2600" spc="-20" dirty="0">
                <a:latin typeface="Calibri"/>
                <a:cs typeface="Calibri"/>
              </a:rPr>
              <a:t>результаты, </a:t>
            </a:r>
            <a:r>
              <a:rPr sz="2600" spc="-5" dirty="0">
                <a:latin typeface="Calibri"/>
                <a:cs typeface="Calibri"/>
              </a:rPr>
              <a:t>полученные </a:t>
            </a:r>
            <a:r>
              <a:rPr sz="2600" dirty="0">
                <a:latin typeface="Calibri"/>
                <a:cs typeface="Calibri"/>
              </a:rPr>
              <a:t>в </a:t>
            </a:r>
            <a:r>
              <a:rPr sz="2600" spc="-35" dirty="0">
                <a:latin typeface="Calibri"/>
                <a:cs typeface="Calibri"/>
              </a:rPr>
              <a:t>ходе 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развития </a:t>
            </a:r>
            <a:r>
              <a:rPr sz="2600" spc="-10" dirty="0">
                <a:latin typeface="Calibri"/>
                <a:cs typeface="Calibri"/>
              </a:rPr>
              <a:t>математики как </a:t>
            </a:r>
            <a:r>
              <a:rPr sz="2600" dirty="0">
                <a:latin typeface="Calibri"/>
                <a:cs typeface="Calibri"/>
              </a:rPr>
              <a:t>науки, </a:t>
            </a:r>
            <a:r>
              <a:rPr sz="2600" spc="-10" dirty="0">
                <a:latin typeface="Calibri"/>
                <a:cs typeface="Calibri"/>
              </a:rPr>
              <a:t>приводить </a:t>
            </a:r>
            <a:r>
              <a:rPr sz="2600" dirty="0">
                <a:latin typeface="Calibri"/>
                <a:cs typeface="Calibri"/>
              </a:rPr>
              <a:t>примеры </a:t>
            </a:r>
            <a:r>
              <a:rPr sz="2600" spc="-5" dirty="0">
                <a:latin typeface="Calibri"/>
                <a:cs typeface="Calibri"/>
              </a:rPr>
              <a:t>математических 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открытий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и их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авторов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в </a:t>
            </a:r>
            <a:r>
              <a:rPr sz="2600" spc="-5" dirty="0">
                <a:latin typeface="Calibri"/>
                <a:cs typeface="Calibri"/>
              </a:rPr>
              <a:t>отечественной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и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всемирной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истории.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793493"/>
            <a:ext cx="9912350" cy="262699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30480" indent="-229235">
              <a:lnSpc>
                <a:spcPts val="3020"/>
              </a:lnSpc>
              <a:spcBef>
                <a:spcPts val="480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sz="2800" spc="-5" dirty="0">
                <a:latin typeface="Calibri"/>
                <a:cs typeface="Calibri"/>
              </a:rPr>
              <a:t>Новые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ФГОС,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как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и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прежде,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требуют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системно-деятельностного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подхода.</a:t>
            </a:r>
            <a:endParaRPr sz="2800">
              <a:latin typeface="Calibri"/>
              <a:cs typeface="Calibri"/>
            </a:endParaRPr>
          </a:p>
          <a:p>
            <a:pPr marL="241300" marR="5080" indent="-229235">
              <a:lnSpc>
                <a:spcPts val="3020"/>
              </a:lnSpc>
              <a:spcBef>
                <a:spcPts val="1015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sz="2800" spc="-5" dirty="0">
                <a:latin typeface="Calibri"/>
                <a:cs typeface="Calibri"/>
              </a:rPr>
              <a:t>Они</a:t>
            </a:r>
            <a:r>
              <a:rPr sz="2800" spc="-10" dirty="0">
                <a:latin typeface="Calibri"/>
                <a:cs typeface="Calibri"/>
              </a:rPr>
              <a:t> конкретно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определяют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требования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к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личностным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и 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метапредметным образовательным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результатам.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Если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в старых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стандартах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эти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результаты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были</a:t>
            </a:r>
            <a:endParaRPr sz="2800">
              <a:latin typeface="Calibri"/>
              <a:cs typeface="Calibri"/>
            </a:endParaRPr>
          </a:p>
          <a:p>
            <a:pPr marL="255270">
              <a:lnSpc>
                <a:spcPct val="100000"/>
              </a:lnSpc>
              <a:spcBef>
                <a:spcPts val="625"/>
              </a:spcBef>
            </a:pPr>
            <a:r>
              <a:rPr sz="2800" spc="-10" dirty="0">
                <a:latin typeface="Calibri"/>
                <a:cs typeface="Calibri"/>
              </a:rPr>
              <a:t>просто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перечислены,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то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в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новых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они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описаны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по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группам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06979" y="84581"/>
            <a:ext cx="6863080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>
              <a:lnSpc>
                <a:spcPts val="4320"/>
              </a:lnSpc>
              <a:spcBef>
                <a:spcPts val="640"/>
              </a:spcBef>
            </a:pPr>
            <a:r>
              <a:rPr sz="4000" b="0" spc="-5" dirty="0">
                <a:latin typeface="Calibri Light"/>
                <a:cs typeface="Calibri Light"/>
              </a:rPr>
              <a:t>Метапредметные и </a:t>
            </a:r>
            <a:r>
              <a:rPr sz="4000" b="0" spc="-10" dirty="0">
                <a:latin typeface="Calibri Light"/>
                <a:cs typeface="Calibri Light"/>
              </a:rPr>
              <a:t>личностные </a:t>
            </a:r>
            <a:r>
              <a:rPr sz="4000" b="0" spc="-890" dirty="0">
                <a:latin typeface="Calibri Light"/>
                <a:cs typeface="Calibri Light"/>
              </a:rPr>
              <a:t> </a:t>
            </a:r>
            <a:r>
              <a:rPr sz="4000" b="0" dirty="0">
                <a:latin typeface="Calibri Light"/>
                <a:cs typeface="Calibri Light"/>
              </a:rPr>
              <a:t>результаты</a:t>
            </a:r>
            <a:endParaRPr sz="4000">
              <a:latin typeface="Calibri Light"/>
              <a:cs typeface="Calibri Ligh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707540"/>
            <a:ext cx="9579610" cy="398907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71780" indent="-259715">
              <a:lnSpc>
                <a:spcPct val="100000"/>
              </a:lnSpc>
              <a:spcBef>
                <a:spcPts val="770"/>
              </a:spcBef>
              <a:buChar char="•"/>
              <a:tabLst>
                <a:tab pos="272415" algn="l"/>
              </a:tabLst>
            </a:pPr>
            <a:r>
              <a:rPr sz="2800" spc="-10" dirty="0">
                <a:latin typeface="Calibri"/>
                <a:cs typeface="Calibri"/>
              </a:rPr>
              <a:t>гражданско-патриотическое;</a:t>
            </a:r>
            <a:endParaRPr sz="2800">
              <a:latin typeface="Calibri"/>
              <a:cs typeface="Calibri"/>
            </a:endParaRPr>
          </a:p>
          <a:p>
            <a:pPr marL="271145" indent="-259079">
              <a:lnSpc>
                <a:spcPct val="100000"/>
              </a:lnSpc>
              <a:spcBef>
                <a:spcPts val="675"/>
              </a:spcBef>
              <a:buChar char="•"/>
              <a:tabLst>
                <a:tab pos="271780" algn="l"/>
              </a:tabLst>
            </a:pPr>
            <a:r>
              <a:rPr sz="2800" spc="-5" dirty="0">
                <a:latin typeface="Calibri"/>
                <a:cs typeface="Calibri"/>
              </a:rPr>
              <a:t>духовно-нравственное;</a:t>
            </a:r>
            <a:endParaRPr sz="2800">
              <a:latin typeface="Calibri"/>
              <a:cs typeface="Calibri"/>
            </a:endParaRPr>
          </a:p>
          <a:p>
            <a:pPr marL="271145" indent="-259079">
              <a:lnSpc>
                <a:spcPct val="100000"/>
              </a:lnSpc>
              <a:spcBef>
                <a:spcPts val="660"/>
              </a:spcBef>
              <a:buChar char="•"/>
              <a:tabLst>
                <a:tab pos="271780" algn="l"/>
              </a:tabLst>
            </a:pPr>
            <a:r>
              <a:rPr sz="2800" spc="-10" dirty="0">
                <a:latin typeface="Calibri"/>
                <a:cs typeface="Calibri"/>
              </a:rPr>
              <a:t>эстетическое;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ts val="3020"/>
              </a:lnSpc>
              <a:spcBef>
                <a:spcPts val="1045"/>
              </a:spcBef>
              <a:buChar char="•"/>
              <a:tabLst>
                <a:tab pos="271780" algn="l"/>
              </a:tabLst>
            </a:pPr>
            <a:r>
              <a:rPr sz="2800" spc="-10" dirty="0">
                <a:latin typeface="Calibri"/>
                <a:cs typeface="Calibri"/>
              </a:rPr>
              <a:t>физическое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воспитание,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формирование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культуры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здоровья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и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эмоционального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благополучия;</a:t>
            </a:r>
            <a:endParaRPr sz="2800">
              <a:latin typeface="Calibri"/>
              <a:cs typeface="Calibri"/>
            </a:endParaRPr>
          </a:p>
          <a:p>
            <a:pPr marL="271145" indent="-259079">
              <a:lnSpc>
                <a:spcPct val="100000"/>
              </a:lnSpc>
              <a:spcBef>
                <a:spcPts val="635"/>
              </a:spcBef>
              <a:buChar char="•"/>
              <a:tabLst>
                <a:tab pos="271780" algn="l"/>
              </a:tabLst>
            </a:pPr>
            <a:r>
              <a:rPr sz="2800" spc="-25" dirty="0">
                <a:latin typeface="Calibri"/>
                <a:cs typeface="Calibri"/>
              </a:rPr>
              <a:t>трудовое;</a:t>
            </a:r>
            <a:endParaRPr sz="2800">
              <a:latin typeface="Calibri"/>
              <a:cs typeface="Calibri"/>
            </a:endParaRPr>
          </a:p>
          <a:p>
            <a:pPr marL="271145" indent="-259079">
              <a:lnSpc>
                <a:spcPct val="100000"/>
              </a:lnSpc>
              <a:spcBef>
                <a:spcPts val="660"/>
              </a:spcBef>
              <a:buChar char="•"/>
              <a:tabLst>
                <a:tab pos="271780" algn="l"/>
              </a:tabLst>
            </a:pPr>
            <a:r>
              <a:rPr sz="2800" spc="-15" dirty="0">
                <a:latin typeface="Calibri"/>
                <a:cs typeface="Calibri"/>
              </a:rPr>
              <a:t>экологическое;</a:t>
            </a:r>
            <a:endParaRPr sz="2800">
              <a:latin typeface="Calibri"/>
              <a:cs typeface="Calibri"/>
            </a:endParaRPr>
          </a:p>
          <a:p>
            <a:pPr marL="271145" indent="-259079">
              <a:lnSpc>
                <a:spcPct val="100000"/>
              </a:lnSpc>
              <a:spcBef>
                <a:spcPts val="660"/>
              </a:spcBef>
              <a:buChar char="•"/>
              <a:tabLst>
                <a:tab pos="271780" algn="l"/>
              </a:tabLst>
            </a:pPr>
            <a:r>
              <a:rPr sz="2800" spc="-5" dirty="0">
                <a:latin typeface="Calibri"/>
                <a:cs typeface="Calibri"/>
              </a:rPr>
              <a:t>ценность</a:t>
            </a:r>
            <a:r>
              <a:rPr sz="2800" spc="-10" dirty="0">
                <a:latin typeface="Calibri"/>
                <a:cs typeface="Calibri"/>
              </a:rPr>
              <a:t> научного</a:t>
            </a:r>
            <a:r>
              <a:rPr sz="2800" spc="-5" dirty="0">
                <a:latin typeface="Calibri"/>
                <a:cs typeface="Calibri"/>
              </a:rPr>
              <a:t> познания.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62833" y="62611"/>
            <a:ext cx="6844665" cy="17322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>
              <a:lnSpc>
                <a:spcPts val="4320"/>
              </a:lnSpc>
              <a:spcBef>
                <a:spcPts val="640"/>
              </a:spcBef>
            </a:pPr>
            <a:r>
              <a:rPr sz="4000" b="0" spc="-35" dirty="0">
                <a:latin typeface="Calibri Light"/>
                <a:cs typeface="Calibri Light"/>
              </a:rPr>
              <a:t>Личностные результаты </a:t>
            </a:r>
            <a:r>
              <a:rPr sz="4000" b="0" spc="-30" dirty="0">
                <a:latin typeface="Calibri Light"/>
                <a:cs typeface="Calibri Light"/>
              </a:rPr>
              <a:t> </a:t>
            </a:r>
            <a:r>
              <a:rPr sz="4000" b="0" spc="-5" dirty="0">
                <a:latin typeface="Calibri Light"/>
                <a:cs typeface="Calibri Light"/>
              </a:rPr>
              <a:t>группируются по направлениям </a:t>
            </a:r>
            <a:r>
              <a:rPr sz="4000" b="0" spc="-890" dirty="0">
                <a:latin typeface="Calibri Light"/>
                <a:cs typeface="Calibri Light"/>
              </a:rPr>
              <a:t> </a:t>
            </a:r>
            <a:r>
              <a:rPr sz="4000" b="0" spc="-5" dirty="0">
                <a:latin typeface="Calibri Light"/>
                <a:cs typeface="Calibri Light"/>
              </a:rPr>
              <a:t>воспитания:</a:t>
            </a:r>
            <a:endParaRPr sz="4000">
              <a:latin typeface="Calibri Light"/>
              <a:cs typeface="Calibri Ligh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271653"/>
            <a:ext cx="9780270" cy="45332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850"/>
              </a:lnSpc>
              <a:spcBef>
                <a:spcPts val="95"/>
              </a:spcBef>
            </a:pPr>
            <a:r>
              <a:rPr sz="2500" spc="-25" dirty="0">
                <a:latin typeface="Calibri Light"/>
                <a:cs typeface="Calibri Light"/>
              </a:rPr>
              <a:t>Метапредметные</a:t>
            </a:r>
            <a:r>
              <a:rPr sz="2500" spc="-105" dirty="0">
                <a:latin typeface="Calibri Light"/>
                <a:cs typeface="Calibri Light"/>
              </a:rPr>
              <a:t> </a:t>
            </a:r>
            <a:r>
              <a:rPr sz="2500" spc="-20" dirty="0">
                <a:latin typeface="Calibri Light"/>
                <a:cs typeface="Calibri Light"/>
              </a:rPr>
              <a:t>результаты</a:t>
            </a:r>
            <a:endParaRPr sz="2500">
              <a:latin typeface="Calibri Light"/>
              <a:cs typeface="Calibri Light"/>
            </a:endParaRPr>
          </a:p>
          <a:p>
            <a:pPr marL="12700" marR="4485640">
              <a:lnSpc>
                <a:spcPts val="2700"/>
              </a:lnSpc>
              <a:spcBef>
                <a:spcPts val="190"/>
              </a:spcBef>
            </a:pPr>
            <a:r>
              <a:rPr sz="2500" spc="-5" dirty="0">
                <a:latin typeface="Calibri Light"/>
                <a:cs typeface="Calibri Light"/>
              </a:rPr>
              <a:t>группируются </a:t>
            </a:r>
            <a:r>
              <a:rPr sz="2500" dirty="0">
                <a:latin typeface="Calibri Light"/>
                <a:cs typeface="Calibri Light"/>
              </a:rPr>
              <a:t>по </a:t>
            </a:r>
            <a:r>
              <a:rPr sz="2500" spc="-5" dirty="0">
                <a:latin typeface="Calibri Light"/>
                <a:cs typeface="Calibri Light"/>
              </a:rPr>
              <a:t>видам универсальных </a:t>
            </a:r>
            <a:r>
              <a:rPr sz="2500" spc="-555" dirty="0">
                <a:latin typeface="Calibri Light"/>
                <a:cs typeface="Calibri Light"/>
              </a:rPr>
              <a:t> </a:t>
            </a:r>
            <a:r>
              <a:rPr sz="2500" spc="-5" dirty="0">
                <a:latin typeface="Calibri Light"/>
                <a:cs typeface="Calibri Light"/>
              </a:rPr>
              <a:t>учебных</a:t>
            </a:r>
            <a:r>
              <a:rPr sz="2500" spc="20" dirty="0">
                <a:latin typeface="Calibri Light"/>
                <a:cs typeface="Calibri Light"/>
              </a:rPr>
              <a:t> </a:t>
            </a:r>
            <a:r>
              <a:rPr sz="2500" spc="-5" dirty="0">
                <a:latin typeface="Calibri Light"/>
                <a:cs typeface="Calibri Light"/>
              </a:rPr>
              <a:t>действий:</a:t>
            </a:r>
            <a:endParaRPr sz="250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</a:pPr>
            <a:endParaRPr sz="2900">
              <a:latin typeface="Calibri Light"/>
              <a:cs typeface="Calibri Light"/>
            </a:endParaRPr>
          </a:p>
          <a:p>
            <a:pPr marL="271780" indent="-259715">
              <a:lnSpc>
                <a:spcPts val="3190"/>
              </a:lnSpc>
              <a:buChar char="•"/>
              <a:tabLst>
                <a:tab pos="272415" algn="l"/>
              </a:tabLst>
            </a:pPr>
            <a:r>
              <a:rPr sz="2800" spc="-10" dirty="0">
                <a:latin typeface="Calibri"/>
                <a:cs typeface="Calibri"/>
              </a:rPr>
              <a:t>овладение </a:t>
            </a:r>
            <a:r>
              <a:rPr sz="2800" spc="-5" dirty="0">
                <a:latin typeface="Calibri"/>
                <a:cs typeface="Calibri"/>
              </a:rPr>
              <a:t>универсальными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учебными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познавательными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ts val="3030"/>
              </a:lnSpc>
              <a:spcBef>
                <a:spcPts val="210"/>
              </a:spcBef>
            </a:pPr>
            <a:r>
              <a:rPr sz="2800" spc="-10" dirty="0">
                <a:latin typeface="Calibri"/>
                <a:cs typeface="Calibri"/>
              </a:rPr>
              <a:t>действиями </a:t>
            </a:r>
            <a:r>
              <a:rPr sz="2800" spc="-5" dirty="0">
                <a:latin typeface="Calibri"/>
                <a:cs typeface="Calibri"/>
              </a:rPr>
              <a:t>– базовые логические, </a:t>
            </a:r>
            <a:r>
              <a:rPr sz="2800" dirty="0">
                <a:latin typeface="Calibri"/>
                <a:cs typeface="Calibri"/>
              </a:rPr>
              <a:t>базовые </a:t>
            </a:r>
            <a:r>
              <a:rPr sz="2800" spc="-10" dirty="0">
                <a:latin typeface="Calibri"/>
                <a:cs typeface="Calibri"/>
              </a:rPr>
              <a:t>исследовательские,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работа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информацией;</a:t>
            </a:r>
            <a:endParaRPr sz="2800">
              <a:latin typeface="Calibri"/>
              <a:cs typeface="Calibri"/>
            </a:endParaRPr>
          </a:p>
          <a:p>
            <a:pPr marL="12700" marR="399415">
              <a:lnSpc>
                <a:spcPts val="3020"/>
              </a:lnSpc>
              <a:spcBef>
                <a:spcPts val="1005"/>
              </a:spcBef>
              <a:buChar char="•"/>
              <a:tabLst>
                <a:tab pos="271780" algn="l"/>
              </a:tabLst>
            </a:pPr>
            <a:r>
              <a:rPr sz="2800" spc="-10" dirty="0">
                <a:latin typeface="Calibri"/>
                <a:cs typeface="Calibri"/>
              </a:rPr>
              <a:t>овладение</a:t>
            </a:r>
            <a:r>
              <a:rPr sz="2800" spc="-5" dirty="0">
                <a:latin typeface="Calibri"/>
                <a:cs typeface="Calibri"/>
              </a:rPr>
              <a:t> универсальными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учебными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коммуникативными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действиями</a:t>
            </a:r>
            <a:r>
              <a:rPr sz="2800" spc="-5" dirty="0">
                <a:latin typeface="Calibri"/>
                <a:cs typeface="Calibri"/>
              </a:rPr>
              <a:t> –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общение,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совместная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деятельность;</a:t>
            </a:r>
            <a:endParaRPr sz="2800">
              <a:latin typeface="Calibri"/>
              <a:cs typeface="Calibri"/>
            </a:endParaRPr>
          </a:p>
          <a:p>
            <a:pPr marL="12700" marR="1116330">
              <a:lnSpc>
                <a:spcPts val="3030"/>
              </a:lnSpc>
              <a:spcBef>
                <a:spcPts val="1000"/>
              </a:spcBef>
              <a:buChar char="•"/>
              <a:tabLst>
                <a:tab pos="271780" algn="l"/>
              </a:tabLst>
            </a:pPr>
            <a:r>
              <a:rPr sz="2800" spc="-10" dirty="0">
                <a:latin typeface="Calibri"/>
                <a:cs typeface="Calibri"/>
              </a:rPr>
              <a:t>овладение</a:t>
            </a:r>
            <a:r>
              <a:rPr sz="2800" spc="-5" dirty="0">
                <a:latin typeface="Calibri"/>
                <a:cs typeface="Calibri"/>
              </a:rPr>
              <a:t> универсальными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учебными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регулятивными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действиями</a:t>
            </a:r>
            <a:r>
              <a:rPr sz="2800" spc="-5" dirty="0">
                <a:latin typeface="Calibri"/>
                <a:cs typeface="Calibri"/>
              </a:rPr>
              <a:t> –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самоорганизация,</a:t>
            </a:r>
            <a:r>
              <a:rPr sz="2800" spc="-10" dirty="0">
                <a:latin typeface="Calibri"/>
                <a:cs typeface="Calibri"/>
              </a:rPr>
              <a:t> самоконтроль.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2438" y="706881"/>
            <a:ext cx="62579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5" dirty="0">
                <a:solidFill>
                  <a:srgbClr val="001F5F"/>
                </a:solidFill>
                <a:latin typeface="Times New Roman"/>
                <a:cs typeface="Times New Roman"/>
              </a:rPr>
              <a:t>ПОЗНАВАТЕЛЬНЫЕ</a:t>
            </a:r>
            <a:r>
              <a:rPr sz="40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4000" spc="-145" dirty="0">
                <a:solidFill>
                  <a:srgbClr val="001F5F"/>
                </a:solidFill>
                <a:latin typeface="Times New Roman"/>
                <a:cs typeface="Times New Roman"/>
              </a:rPr>
              <a:t>УУД</a:t>
            </a:r>
            <a:endParaRPr sz="40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57476" y="1906587"/>
            <a:ext cx="8051800" cy="4098925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2510" y="706881"/>
            <a:ext cx="705993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40" dirty="0">
                <a:solidFill>
                  <a:srgbClr val="001F5F"/>
                </a:solidFill>
                <a:latin typeface="Times New Roman"/>
                <a:cs typeface="Times New Roman"/>
              </a:rPr>
              <a:t>КОММУНИКАТИВНЫЕ</a:t>
            </a:r>
            <a:r>
              <a:rPr sz="40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4000" spc="-145" dirty="0">
                <a:solidFill>
                  <a:srgbClr val="001F5F"/>
                </a:solidFill>
                <a:latin typeface="Times New Roman"/>
                <a:cs typeface="Times New Roman"/>
              </a:rPr>
              <a:t>УУД</a:t>
            </a:r>
            <a:endParaRPr sz="40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1200" y="2239962"/>
            <a:ext cx="8229600" cy="360045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8964" y="804798"/>
            <a:ext cx="55187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5" dirty="0">
                <a:solidFill>
                  <a:srgbClr val="001F5F"/>
                </a:solidFill>
                <a:latin typeface="Times New Roman"/>
                <a:cs typeface="Times New Roman"/>
              </a:rPr>
              <a:t>РЕГУЛЯТИВНЫЕ</a:t>
            </a:r>
            <a:r>
              <a:rPr sz="40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4000" spc="-145" dirty="0">
                <a:solidFill>
                  <a:srgbClr val="001F5F"/>
                </a:solidFill>
                <a:latin typeface="Times New Roman"/>
                <a:cs typeface="Times New Roman"/>
              </a:rPr>
              <a:t>УУД</a:t>
            </a:r>
            <a:endParaRPr sz="40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025" y="1693926"/>
            <a:ext cx="8105775" cy="4338574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793493"/>
            <a:ext cx="9979025" cy="288480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41300" marR="11430" indent="-229235">
              <a:lnSpc>
                <a:spcPct val="90000"/>
              </a:lnSpc>
              <a:spcBef>
                <a:spcPts val="430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sz="2800" spc="-5" dirty="0">
                <a:latin typeface="Calibri"/>
                <a:cs typeface="Calibri"/>
              </a:rPr>
              <a:t>В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прежних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ФГОС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личностные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и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метапредметные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результаты 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описывались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обобщенно. А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в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новых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–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каждое</a:t>
            </a:r>
            <a:r>
              <a:rPr sz="2800" spc="-5" dirty="0">
                <a:latin typeface="Calibri"/>
                <a:cs typeface="Calibri"/>
              </a:rPr>
              <a:t> из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70" dirty="0">
                <a:latin typeface="Calibri"/>
                <a:cs typeface="Calibri"/>
              </a:rPr>
              <a:t>УУД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содержит 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критерии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их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сформированности.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Например,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один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из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критериев,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по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которому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нужно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будет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оценивать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сформированность 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регулятивного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70" dirty="0">
                <a:latin typeface="Calibri"/>
                <a:cs typeface="Calibri"/>
              </a:rPr>
              <a:t>УУД</a:t>
            </a:r>
            <a:r>
              <a:rPr sz="2800" spc="-5" dirty="0">
                <a:latin typeface="Calibri"/>
                <a:cs typeface="Calibri"/>
              </a:rPr>
              <a:t> «Самоорганизация»,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–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это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ts val="3030"/>
              </a:lnSpc>
              <a:spcBef>
                <a:spcPts val="1050"/>
              </a:spcBef>
            </a:pPr>
            <a:r>
              <a:rPr sz="2800" spc="-10" dirty="0">
                <a:latin typeface="Calibri"/>
                <a:cs typeface="Calibri"/>
              </a:rPr>
              <a:t>умение ученика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выявлять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проблемы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для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решения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в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жизненных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и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учебных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ситуациях.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1555" y="32385"/>
            <a:ext cx="10741660" cy="599440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241300" marR="1263015" indent="-228600">
              <a:lnSpc>
                <a:spcPts val="2690"/>
              </a:lnSpc>
              <a:spcBef>
                <a:spcPts val="74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43.3.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Овладение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универсальными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учебными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регулятивными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действиями: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4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1)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самоорганизация: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4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выявлять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проблемы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для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решения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в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жизненных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и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учебных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ситуациях;</a:t>
            </a:r>
            <a:endParaRPr sz="2800">
              <a:latin typeface="Calibri"/>
              <a:cs typeface="Calibri"/>
            </a:endParaRPr>
          </a:p>
          <a:p>
            <a:pPr marL="241300" marR="393065" indent="-228600">
              <a:lnSpc>
                <a:spcPts val="2690"/>
              </a:lnSpc>
              <a:spcBef>
                <a:spcPts val="969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ориентироваться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в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различных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подходах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принятия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решений </a:t>
            </a:r>
            <a:r>
              <a:rPr sz="2800" spc="-5" dirty="0">
                <a:latin typeface="Calibri"/>
                <a:cs typeface="Calibri"/>
              </a:rPr>
              <a:t> (индивидуальное, принятие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решения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в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группе,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принятие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решений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группой);</a:t>
            </a:r>
            <a:endParaRPr sz="2800">
              <a:latin typeface="Calibri"/>
              <a:cs typeface="Calibri"/>
            </a:endParaRPr>
          </a:p>
          <a:p>
            <a:pPr marL="241300" marR="1012190" indent="-228600">
              <a:lnSpc>
                <a:spcPts val="2690"/>
              </a:lnSpc>
              <a:spcBef>
                <a:spcPts val="994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spc="-15" dirty="0">
                <a:latin typeface="Calibri"/>
                <a:cs typeface="Calibri"/>
              </a:rPr>
              <a:t>самостоятельно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составлять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алгоритм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решения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задачи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(или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его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часть),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выбирать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способ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решения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учебной</a:t>
            </a:r>
            <a:r>
              <a:rPr sz="2800" dirty="0">
                <a:latin typeface="Calibri"/>
                <a:cs typeface="Calibri"/>
              </a:rPr>
              <a:t> задачи </a:t>
            </a:r>
            <a:r>
              <a:rPr sz="2800" spc="-5" dirty="0">
                <a:latin typeface="Calibri"/>
                <a:cs typeface="Calibri"/>
              </a:rPr>
              <a:t>с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учетом</a:t>
            </a:r>
            <a:endParaRPr sz="2800">
              <a:latin typeface="Calibri"/>
              <a:cs typeface="Calibri"/>
            </a:endParaRPr>
          </a:p>
          <a:p>
            <a:pPr marL="241300" marR="2527300">
              <a:lnSpc>
                <a:spcPct val="80000"/>
              </a:lnSpc>
              <a:spcBef>
                <a:spcPts val="20"/>
              </a:spcBef>
            </a:pPr>
            <a:r>
              <a:rPr sz="2800" spc="-10" dirty="0">
                <a:latin typeface="Calibri"/>
                <a:cs typeface="Calibri"/>
              </a:rPr>
              <a:t>имеющихся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ресурсов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и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собственных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возможностей,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аргументировать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предлагаемые</a:t>
            </a:r>
            <a:r>
              <a:rPr sz="2800" spc="-5" dirty="0">
                <a:latin typeface="Calibri"/>
                <a:cs typeface="Calibri"/>
              </a:rPr>
              <a:t> варианты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решений;</a:t>
            </a:r>
            <a:endParaRPr sz="2800">
              <a:latin typeface="Calibri"/>
              <a:cs typeface="Calibri"/>
            </a:endParaRPr>
          </a:p>
          <a:p>
            <a:pPr marL="241300" marR="44450" indent="-228600">
              <a:lnSpc>
                <a:spcPct val="80000"/>
              </a:lnSpc>
              <a:spcBef>
                <a:spcPts val="101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составлять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план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действий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(план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реализации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намеченного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алгоритма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решения),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корректировать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предложенный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алгоритм</a:t>
            </a:r>
            <a:r>
              <a:rPr sz="2800" spc="-5" dirty="0">
                <a:latin typeface="Calibri"/>
                <a:cs typeface="Calibri"/>
              </a:rPr>
              <a:t> с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учетом</a:t>
            </a:r>
            <a:endParaRPr sz="2800">
              <a:latin typeface="Calibri"/>
              <a:cs typeface="Calibri"/>
            </a:endParaRPr>
          </a:p>
          <a:p>
            <a:pPr marL="241300">
              <a:lnSpc>
                <a:spcPts val="2690"/>
              </a:lnSpc>
            </a:pPr>
            <a:r>
              <a:rPr sz="2800" spc="-15" dirty="0">
                <a:latin typeface="Calibri"/>
                <a:cs typeface="Calibri"/>
              </a:rPr>
              <a:t>получения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новых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знаний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об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изучаемом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объекте;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2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spc="-20" dirty="0">
                <a:latin typeface="Calibri"/>
                <a:cs typeface="Calibri"/>
              </a:rPr>
              <a:t>делать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выбор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и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брать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ответственность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за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решение;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5182" y="226339"/>
            <a:ext cx="10217150" cy="569468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2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2) </a:t>
            </a:r>
            <a:r>
              <a:rPr sz="2800" spc="-15" dirty="0">
                <a:latin typeface="Calibri"/>
                <a:cs typeface="Calibri"/>
              </a:rPr>
              <a:t>самоконтроль: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2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spc="-15" dirty="0">
                <a:latin typeface="Calibri"/>
                <a:cs typeface="Calibri"/>
              </a:rPr>
              <a:t>владеть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способами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самоконтроля,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самомотивации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и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рефлексии;</a:t>
            </a:r>
            <a:endParaRPr sz="2800">
              <a:latin typeface="Calibri"/>
              <a:cs typeface="Calibri"/>
            </a:endParaRPr>
          </a:p>
          <a:p>
            <a:pPr marL="241300" marR="1179195" indent="-228600">
              <a:lnSpc>
                <a:spcPts val="2690"/>
              </a:lnSpc>
              <a:spcBef>
                <a:spcPts val="98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давать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адекватную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оценку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ситуации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и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предлагать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план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ее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изменения;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ts val="3025"/>
              </a:lnSpc>
              <a:spcBef>
                <a:spcPts val="34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учитывать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контекст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и </a:t>
            </a:r>
            <a:r>
              <a:rPr sz="2800" spc="-15" dirty="0">
                <a:latin typeface="Calibri"/>
                <a:cs typeface="Calibri"/>
              </a:rPr>
              <a:t>предвидеть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трудности,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которые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могут</a:t>
            </a:r>
            <a:endParaRPr sz="2800">
              <a:latin typeface="Calibri"/>
              <a:cs typeface="Calibri"/>
            </a:endParaRPr>
          </a:p>
          <a:p>
            <a:pPr marL="241300" marR="5080">
              <a:lnSpc>
                <a:spcPts val="2690"/>
              </a:lnSpc>
              <a:spcBef>
                <a:spcPts val="315"/>
              </a:spcBef>
            </a:pPr>
            <a:r>
              <a:rPr sz="2800" spc="-5" dirty="0">
                <a:latin typeface="Calibri"/>
                <a:cs typeface="Calibri"/>
              </a:rPr>
              <a:t>возникнуть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при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решении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учебной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задачи, адаптировать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решение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к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меняющимся </a:t>
            </a:r>
            <a:r>
              <a:rPr sz="2800" spc="-15" dirty="0">
                <a:latin typeface="Calibri"/>
                <a:cs typeface="Calibri"/>
              </a:rPr>
              <a:t>обстоятельствам;</a:t>
            </a:r>
            <a:endParaRPr sz="2800">
              <a:latin typeface="Calibri"/>
              <a:cs typeface="Calibri"/>
            </a:endParaRPr>
          </a:p>
          <a:p>
            <a:pPr marL="241300" marR="712470" indent="-228600">
              <a:lnSpc>
                <a:spcPct val="80000"/>
              </a:lnSpc>
              <a:spcBef>
                <a:spcPts val="101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объяснять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причины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достижения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(недостижения)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результатов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деятельности,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давать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оценку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приобретенному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опыту,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уметь 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находить</a:t>
            </a:r>
            <a:r>
              <a:rPr sz="2800" spc="-5" dirty="0">
                <a:latin typeface="Calibri"/>
                <a:cs typeface="Calibri"/>
              </a:rPr>
              <a:t> позитивное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в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произошедшей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ситуации;</a:t>
            </a:r>
            <a:endParaRPr sz="2800">
              <a:latin typeface="Calibri"/>
              <a:cs typeface="Calibri"/>
            </a:endParaRPr>
          </a:p>
          <a:p>
            <a:pPr marL="241300" marR="168275" indent="-228600">
              <a:lnSpc>
                <a:spcPts val="2690"/>
              </a:lnSpc>
              <a:spcBef>
                <a:spcPts val="98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вносить</a:t>
            </a:r>
            <a:r>
              <a:rPr sz="2800" spc="-10" dirty="0">
                <a:latin typeface="Calibri"/>
                <a:cs typeface="Calibri"/>
              </a:rPr>
              <a:t> коррективы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в </a:t>
            </a:r>
            <a:r>
              <a:rPr sz="2800" spc="-15" dirty="0">
                <a:latin typeface="Calibri"/>
                <a:cs typeface="Calibri"/>
              </a:rPr>
              <a:t>деятельность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на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основе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новых 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обстоятельств,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изменившихся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ситуаций,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установленных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ошибок,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возникших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трудностей;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4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оценивать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соответствие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результата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цели</a:t>
            </a:r>
            <a:r>
              <a:rPr sz="2800" spc="-5" dirty="0">
                <a:latin typeface="Calibri"/>
                <a:cs typeface="Calibri"/>
              </a:rPr>
              <a:t> и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условиям;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5921" y="429844"/>
            <a:ext cx="7974330" cy="58794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40335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По </a:t>
            </a:r>
            <a:r>
              <a:rPr sz="3200" spc="-30" dirty="0">
                <a:solidFill>
                  <a:srgbClr val="FF0000"/>
                </a:solidFill>
                <a:latin typeface="Calibri"/>
                <a:cs typeface="Calibri"/>
              </a:rPr>
              <a:t>ФГОС </a:t>
            </a:r>
            <a:r>
              <a:rPr sz="3200" dirty="0">
                <a:latin typeface="Calibri"/>
                <a:cs typeface="Calibri"/>
              </a:rPr>
              <a:t>пишут учебники и </a:t>
            </a:r>
            <a:r>
              <a:rPr sz="3200" spc="-15" dirty="0">
                <a:latin typeface="Calibri"/>
                <a:cs typeface="Calibri"/>
              </a:rPr>
              <a:t>методички, 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определяют, </a:t>
            </a:r>
            <a:r>
              <a:rPr sz="3200" spc="-25" dirty="0">
                <a:latin typeface="Calibri"/>
                <a:cs typeface="Calibri"/>
              </a:rPr>
              <a:t>сколько </a:t>
            </a:r>
            <a:r>
              <a:rPr sz="3200" spc="-5" dirty="0">
                <a:latin typeface="Calibri"/>
                <a:cs typeface="Calibri"/>
              </a:rPr>
              <a:t>времени </a:t>
            </a:r>
            <a:r>
              <a:rPr sz="3200" spc="-30" dirty="0">
                <a:latin typeface="Calibri"/>
                <a:cs typeface="Calibri"/>
              </a:rPr>
              <a:t>уделить </a:t>
            </a:r>
            <a:r>
              <a:rPr sz="3200" spc="-15" dirty="0">
                <a:latin typeface="Calibri"/>
                <a:cs typeface="Calibri"/>
              </a:rPr>
              <a:t>тому 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или </a:t>
            </a:r>
            <a:r>
              <a:rPr sz="3200" spc="-5" dirty="0">
                <a:latin typeface="Calibri"/>
                <a:cs typeface="Calibri"/>
              </a:rPr>
              <a:t>иному </a:t>
            </a:r>
            <a:r>
              <a:rPr sz="3200" spc="-20" dirty="0">
                <a:latin typeface="Calibri"/>
                <a:cs typeface="Calibri"/>
              </a:rPr>
              <a:t>предмету, </a:t>
            </a:r>
            <a:r>
              <a:rPr sz="3200" spc="-25" dirty="0">
                <a:latin typeface="Calibri"/>
                <a:cs typeface="Calibri"/>
              </a:rPr>
              <a:t>решают, </a:t>
            </a:r>
            <a:r>
              <a:rPr sz="3200" spc="-15" dirty="0">
                <a:latin typeface="Calibri"/>
                <a:cs typeface="Calibri"/>
              </a:rPr>
              <a:t>как </a:t>
            </a:r>
            <a:r>
              <a:rPr sz="3200" spc="-10" dirty="0">
                <a:latin typeface="Calibri"/>
                <a:cs typeface="Calibri"/>
              </a:rPr>
              <a:t>проводить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аттестации </a:t>
            </a:r>
            <a:r>
              <a:rPr sz="3200" dirty="0">
                <a:latin typeface="Calibri"/>
                <a:cs typeface="Calibri"/>
              </a:rPr>
              <a:t>и </a:t>
            </a:r>
            <a:r>
              <a:rPr sz="3200" spc="-10" dirty="0">
                <a:latin typeface="Calibri"/>
                <a:cs typeface="Calibri"/>
              </a:rPr>
              <a:t>какие </a:t>
            </a:r>
            <a:r>
              <a:rPr sz="3200" dirty="0">
                <a:latin typeface="Calibri"/>
                <a:cs typeface="Calibri"/>
              </a:rPr>
              <a:t>задания </a:t>
            </a:r>
            <a:r>
              <a:rPr sz="3200" spc="-35" dirty="0">
                <a:latin typeface="Calibri"/>
                <a:cs typeface="Calibri"/>
              </a:rPr>
              <a:t>будут </a:t>
            </a:r>
            <a:r>
              <a:rPr sz="3200" dirty="0">
                <a:latin typeface="Calibri"/>
                <a:cs typeface="Calibri"/>
              </a:rPr>
              <a:t>на </a:t>
            </a:r>
            <a:r>
              <a:rPr sz="3200" spc="-20" dirty="0">
                <a:latin typeface="Calibri"/>
                <a:cs typeface="Calibri"/>
              </a:rPr>
              <a:t>ЕГЭ. 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Словом,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30" dirty="0">
                <a:solidFill>
                  <a:srgbClr val="FF0000"/>
                </a:solidFill>
                <a:latin typeface="Calibri"/>
                <a:cs typeface="Calibri"/>
              </a:rPr>
              <a:t>ФГОС</a:t>
            </a:r>
            <a:r>
              <a:rPr sz="32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—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rgbClr val="FF0000"/>
                </a:solidFill>
                <a:latin typeface="Calibri"/>
                <a:cs typeface="Calibri"/>
              </a:rPr>
              <a:t>это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фундамент </a:t>
            </a:r>
            <a:r>
              <a:rPr sz="3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образовательного 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процесса.</a:t>
            </a:r>
            <a:endParaRPr sz="3200">
              <a:latin typeface="Calibri"/>
              <a:cs typeface="Calibri"/>
            </a:endParaRPr>
          </a:p>
          <a:p>
            <a:pPr marL="12700" marR="5080" indent="91440">
              <a:lnSpc>
                <a:spcPct val="100000"/>
              </a:lnSpc>
              <a:spcBef>
                <a:spcPts val="5"/>
              </a:spcBef>
            </a:pP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Основная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задача </a:t>
            </a:r>
            <a:r>
              <a:rPr sz="3200" spc="-25" dirty="0">
                <a:solidFill>
                  <a:srgbClr val="FF0000"/>
                </a:solidFill>
                <a:latin typeface="Calibri"/>
                <a:cs typeface="Calibri"/>
              </a:rPr>
              <a:t>ФГОС-</a:t>
            </a:r>
            <a:r>
              <a:rPr sz="3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создание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единого 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образовательного </a:t>
            </a:r>
            <a:r>
              <a:rPr sz="3200" dirty="0">
                <a:latin typeface="Calibri"/>
                <a:cs typeface="Calibri"/>
              </a:rPr>
              <a:t>пространства по всей 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России. Считается, </a:t>
            </a:r>
            <a:r>
              <a:rPr sz="3200" spc="-15" dirty="0">
                <a:latin typeface="Calibri"/>
                <a:cs typeface="Calibri"/>
              </a:rPr>
              <a:t>что </a:t>
            </a:r>
            <a:r>
              <a:rPr sz="3200" spc="-5" dirty="0">
                <a:latin typeface="Calibri"/>
                <a:cs typeface="Calibri"/>
              </a:rPr>
              <a:t>оно обеспечит 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комфортные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условия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обучения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для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детей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при </a:t>
            </a:r>
            <a:r>
              <a:rPr sz="3200" spc="-70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переезде </a:t>
            </a:r>
            <a:r>
              <a:rPr sz="3200" dirty="0">
                <a:latin typeface="Calibri"/>
                <a:cs typeface="Calibri"/>
              </a:rPr>
              <a:t>в </a:t>
            </a:r>
            <a:r>
              <a:rPr sz="3200" spc="-15" dirty="0">
                <a:latin typeface="Calibri"/>
                <a:cs typeface="Calibri"/>
              </a:rPr>
              <a:t>другой </a:t>
            </a:r>
            <a:r>
              <a:rPr sz="3200" spc="-25" dirty="0">
                <a:latin typeface="Calibri"/>
                <a:cs typeface="Calibri"/>
              </a:rPr>
              <a:t>город </a:t>
            </a:r>
            <a:r>
              <a:rPr sz="3200" dirty="0">
                <a:latin typeface="Calibri"/>
                <a:cs typeface="Calibri"/>
              </a:rPr>
              <a:t>или, к </a:t>
            </a:r>
            <a:r>
              <a:rPr sz="3200" spc="-20" dirty="0">
                <a:latin typeface="Calibri"/>
                <a:cs typeface="Calibri"/>
              </a:rPr>
              <a:t>примеру, </a:t>
            </a:r>
            <a:r>
              <a:rPr sz="3200" dirty="0">
                <a:latin typeface="Calibri"/>
                <a:cs typeface="Calibri"/>
              </a:rPr>
              <a:t>при 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переходе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семейное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обучение.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1555" y="198315"/>
            <a:ext cx="10413365" cy="554355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7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3)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эмоциональный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интеллект:</a:t>
            </a:r>
            <a:endParaRPr sz="2600">
              <a:latin typeface="Calibri"/>
              <a:cs typeface="Calibri"/>
            </a:endParaRPr>
          </a:p>
          <a:p>
            <a:pPr marL="241300" marR="100965" indent="-228600">
              <a:lnSpc>
                <a:spcPct val="80000"/>
              </a:lnSpc>
              <a:spcBef>
                <a:spcPts val="994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600" spc="-10" dirty="0">
                <a:latin typeface="Calibri"/>
                <a:cs typeface="Calibri"/>
              </a:rPr>
              <a:t>различать, </a:t>
            </a:r>
            <a:r>
              <a:rPr sz="2600" dirty="0">
                <a:latin typeface="Calibri"/>
                <a:cs typeface="Calibri"/>
              </a:rPr>
              <a:t>называть и </a:t>
            </a:r>
            <a:r>
              <a:rPr sz="2600" spc="-5" dirty="0">
                <a:latin typeface="Calibri"/>
                <a:cs typeface="Calibri"/>
              </a:rPr>
              <a:t>управлять </a:t>
            </a:r>
            <a:r>
              <a:rPr sz="2600" dirty="0">
                <a:latin typeface="Calibri"/>
                <a:cs typeface="Calibri"/>
              </a:rPr>
              <a:t>собственными эмоциями и </a:t>
            </a:r>
            <a:r>
              <a:rPr sz="2600" spc="-5" dirty="0">
                <a:latin typeface="Calibri"/>
                <a:cs typeface="Calibri"/>
              </a:rPr>
              <a:t>эмоциями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других;</a:t>
            </a:r>
            <a:endParaRPr sz="26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8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600" spc="-5" dirty="0">
                <a:latin typeface="Calibri"/>
                <a:cs typeface="Calibri"/>
              </a:rPr>
              <a:t>выявлять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и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анализировать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причины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эмоций;</a:t>
            </a:r>
            <a:endParaRPr sz="2600">
              <a:latin typeface="Calibri"/>
              <a:cs typeface="Calibri"/>
            </a:endParaRPr>
          </a:p>
          <a:p>
            <a:pPr marL="241300" marR="5080" indent="-228600">
              <a:lnSpc>
                <a:spcPts val="2500"/>
              </a:lnSpc>
              <a:spcBef>
                <a:spcPts val="97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ставить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себя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на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место </a:t>
            </a:r>
            <a:r>
              <a:rPr sz="2600" spc="-15" dirty="0">
                <a:latin typeface="Calibri"/>
                <a:cs typeface="Calibri"/>
              </a:rPr>
              <a:t>другого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человека,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понимать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мотивы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и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намерения </a:t>
            </a:r>
            <a:r>
              <a:rPr sz="2600" spc="-570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другого;</a:t>
            </a:r>
            <a:endParaRPr sz="26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9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600" spc="-15" dirty="0">
                <a:latin typeface="Calibri"/>
                <a:cs typeface="Calibri"/>
              </a:rPr>
              <a:t>регулировать </a:t>
            </a:r>
            <a:r>
              <a:rPr sz="2600" dirty="0">
                <a:latin typeface="Calibri"/>
                <a:cs typeface="Calibri"/>
              </a:rPr>
              <a:t>способ </a:t>
            </a:r>
            <a:r>
              <a:rPr sz="2600" spc="-5" dirty="0">
                <a:latin typeface="Calibri"/>
                <a:cs typeface="Calibri"/>
              </a:rPr>
              <a:t>выражения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эмоций;</a:t>
            </a:r>
            <a:endParaRPr sz="26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84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4)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принятие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себя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и</a:t>
            </a:r>
            <a:r>
              <a:rPr sz="2600" spc="-10" dirty="0">
                <a:latin typeface="Calibri"/>
                <a:cs typeface="Calibri"/>
              </a:rPr>
              <a:t> других:</a:t>
            </a:r>
            <a:endParaRPr sz="26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7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осознанно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относиться</a:t>
            </a:r>
            <a:r>
              <a:rPr sz="2600" dirty="0">
                <a:latin typeface="Calibri"/>
                <a:cs typeface="Calibri"/>
              </a:rPr>
              <a:t> к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другому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человеку,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его</a:t>
            </a:r>
            <a:r>
              <a:rPr sz="2600" spc="-5" dirty="0">
                <a:latin typeface="Calibri"/>
                <a:cs typeface="Calibri"/>
              </a:rPr>
              <a:t> мнению;</a:t>
            </a:r>
            <a:endParaRPr sz="26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7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600" spc="-5" dirty="0">
                <a:latin typeface="Calibri"/>
                <a:cs typeface="Calibri"/>
              </a:rPr>
              <a:t>признавать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свое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право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на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ошибку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и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такое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же </a:t>
            </a:r>
            <a:r>
              <a:rPr sz="2600" dirty="0">
                <a:latin typeface="Calibri"/>
                <a:cs typeface="Calibri"/>
              </a:rPr>
              <a:t>право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другого;</a:t>
            </a:r>
            <a:endParaRPr sz="26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84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600" spc="-5" dirty="0">
                <a:latin typeface="Calibri"/>
                <a:cs typeface="Calibri"/>
              </a:rPr>
              <a:t>принимать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себя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и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других,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не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осуждая;</a:t>
            </a:r>
            <a:endParaRPr sz="26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7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600" spc="-10" dirty="0">
                <a:latin typeface="Calibri"/>
                <a:cs typeface="Calibri"/>
              </a:rPr>
              <a:t>открытость </a:t>
            </a:r>
            <a:r>
              <a:rPr sz="2600" dirty="0">
                <a:latin typeface="Calibri"/>
                <a:cs typeface="Calibri"/>
              </a:rPr>
              <a:t>себе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и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другим;</a:t>
            </a:r>
            <a:endParaRPr sz="26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7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600" spc="-5" dirty="0">
                <a:latin typeface="Calibri"/>
                <a:cs typeface="Calibri"/>
              </a:rPr>
              <a:t>осознавать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невозможность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контролировать </a:t>
            </a:r>
            <a:r>
              <a:rPr sz="2600" dirty="0">
                <a:latin typeface="Calibri"/>
                <a:cs typeface="Calibri"/>
              </a:rPr>
              <a:t>все </a:t>
            </a:r>
            <a:r>
              <a:rPr sz="2600" spc="-20" dirty="0">
                <a:latin typeface="Calibri"/>
                <a:cs typeface="Calibri"/>
              </a:rPr>
              <a:t>вокруг.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0" y="857250"/>
            <a:ext cx="9144000" cy="51435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913001" y="1238758"/>
            <a:ext cx="7974330" cy="3866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Times New Roman"/>
                <a:cs typeface="Times New Roman"/>
              </a:rPr>
              <a:t>Финансовая</a:t>
            </a:r>
            <a:r>
              <a:rPr sz="1800" b="1" spc="3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грамотность.</a:t>
            </a:r>
            <a:r>
              <a:rPr sz="1800" b="1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младших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классов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школьники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теперь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начнут 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изучать </a:t>
            </a:r>
            <a:r>
              <a:rPr sz="1800" spc="-10" dirty="0">
                <a:latin typeface="Times New Roman"/>
                <a:cs typeface="Times New Roman"/>
              </a:rPr>
              <a:t>финансовую </a:t>
            </a:r>
            <a:r>
              <a:rPr sz="1800" dirty="0">
                <a:latin typeface="Times New Roman"/>
                <a:cs typeface="Times New Roman"/>
              </a:rPr>
              <a:t>грамотность.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Как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пояснили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министерстве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просвещения,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введении </a:t>
            </a:r>
            <a:r>
              <a:rPr sz="1800" spc="-15" dirty="0">
                <a:latin typeface="Times New Roman"/>
                <a:cs typeface="Times New Roman"/>
              </a:rPr>
              <a:t>нового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предмета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речь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не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идет</a:t>
            </a:r>
            <a:r>
              <a:rPr sz="1800" dirty="0">
                <a:latin typeface="Times New Roman"/>
                <a:cs typeface="Times New Roman"/>
              </a:rPr>
              <a:t> и </a:t>
            </a:r>
            <a:r>
              <a:rPr sz="1800" spc="-10" dirty="0">
                <a:latin typeface="Times New Roman"/>
                <a:cs typeface="Times New Roman"/>
              </a:rPr>
              <a:t>это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не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приведет</a:t>
            </a:r>
            <a:r>
              <a:rPr sz="1800" dirty="0">
                <a:latin typeface="Times New Roman"/>
                <a:cs typeface="Times New Roman"/>
              </a:rPr>
              <a:t> к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повышению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нагрузки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35" dirty="0">
                <a:latin typeface="Times New Roman"/>
                <a:cs typeface="Times New Roman"/>
              </a:rPr>
              <a:t>ребят.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Изучать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финансовую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грамотность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школьники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35" dirty="0">
                <a:latin typeface="Times New Roman"/>
                <a:cs typeface="Times New Roman"/>
              </a:rPr>
              <a:t>будут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рамках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предметов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Times New Roman"/>
                <a:cs typeface="Times New Roman"/>
              </a:rPr>
              <a:t>«Окружающий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мир»,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«Математика»,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«Обществознание»,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«Информатика»,</a:t>
            </a:r>
            <a:endParaRPr sz="1800">
              <a:latin typeface="Times New Roman"/>
              <a:cs typeface="Times New Roman"/>
            </a:endParaRPr>
          </a:p>
          <a:p>
            <a:pPr marL="12700" marR="656590">
              <a:lnSpc>
                <a:spcPct val="100000"/>
              </a:lnSpc>
            </a:pPr>
            <a:r>
              <a:rPr sz="1800" spc="-15" dirty="0">
                <a:latin typeface="Times New Roman"/>
                <a:cs typeface="Times New Roman"/>
              </a:rPr>
              <a:t>«География»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некоторых</a:t>
            </a:r>
            <a:r>
              <a:rPr sz="1800" spc="-5" dirty="0">
                <a:latin typeface="Times New Roman"/>
                <a:cs typeface="Times New Roman"/>
              </a:rPr>
              <a:t> других.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«Школьные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программы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должны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давать </a:t>
            </a:r>
            <a:r>
              <a:rPr sz="1800" spc="-10" dirty="0">
                <a:latin typeface="Times New Roman"/>
                <a:cs typeface="Times New Roman"/>
              </a:rPr>
              <a:t> максимально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актуальные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знания,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которые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бы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учащиеся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могли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применять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реальной</a:t>
            </a:r>
            <a:r>
              <a:rPr sz="1800" spc="-5" dirty="0">
                <a:latin typeface="Times New Roman"/>
                <a:cs typeface="Times New Roman"/>
              </a:rPr>
              <a:t> жизни,</a:t>
            </a:r>
            <a:r>
              <a:rPr sz="1800" dirty="0">
                <a:latin typeface="Times New Roman"/>
                <a:cs typeface="Times New Roman"/>
              </a:rPr>
              <a:t> —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подчеркнули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Минпросвещения.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— </a:t>
            </a:r>
            <a:r>
              <a:rPr sz="1800" spc="-10" dirty="0">
                <a:latin typeface="Times New Roman"/>
                <a:cs typeface="Times New Roman"/>
              </a:rPr>
              <a:t>Поэтому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новые</a:t>
            </a:r>
            <a:endParaRPr sz="1800">
              <a:latin typeface="Times New Roman"/>
              <a:cs typeface="Times New Roman"/>
            </a:endParaRPr>
          </a:p>
          <a:p>
            <a:pPr marL="12700" marR="174371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стандарты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позволяют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обновить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содержание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программ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части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гуманитарных </a:t>
            </a:r>
            <a:r>
              <a:rPr sz="1800" spc="-10" dirty="0">
                <a:latin typeface="Times New Roman"/>
                <a:cs typeface="Times New Roman"/>
              </a:rPr>
              <a:t>направлений, </a:t>
            </a:r>
            <a:r>
              <a:rPr sz="1800" dirty="0">
                <a:latin typeface="Times New Roman"/>
                <a:cs typeface="Times New Roman"/>
              </a:rPr>
              <a:t>и в </a:t>
            </a:r>
            <a:r>
              <a:rPr sz="1800" spc="-5" dirty="0">
                <a:latin typeface="Times New Roman"/>
                <a:cs typeface="Times New Roman"/>
              </a:rPr>
              <a:t>части </a:t>
            </a:r>
            <a:r>
              <a:rPr sz="1800" spc="-10" dirty="0">
                <a:latin typeface="Times New Roman"/>
                <a:cs typeface="Times New Roman"/>
              </a:rPr>
              <a:t>предметов </a:t>
            </a:r>
            <a:r>
              <a:rPr sz="1800" spc="-15" dirty="0">
                <a:latin typeface="Times New Roman"/>
                <a:cs typeface="Times New Roman"/>
              </a:rPr>
              <a:t>научно- 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технического </a:t>
            </a:r>
            <a:r>
              <a:rPr sz="1800" spc="-5" dirty="0">
                <a:latin typeface="Times New Roman"/>
                <a:cs typeface="Times New Roman"/>
              </a:rPr>
              <a:t>цикла,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расширить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знания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школьников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здоровом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образе </a:t>
            </a:r>
            <a:r>
              <a:rPr sz="1800" spc="-5" dirty="0">
                <a:latin typeface="Times New Roman"/>
                <a:cs typeface="Times New Roman"/>
              </a:rPr>
              <a:t>жизни, </a:t>
            </a:r>
            <a:r>
              <a:rPr sz="1800" spc="-20" dirty="0">
                <a:latin typeface="Times New Roman"/>
                <a:cs typeface="Times New Roman"/>
              </a:rPr>
              <a:t>экологии,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задействовать </a:t>
            </a:r>
            <a:r>
              <a:rPr sz="1800" spc="-5" dirty="0">
                <a:latin typeface="Times New Roman"/>
                <a:cs typeface="Times New Roman"/>
              </a:rPr>
              <a:t>интерактивные</a:t>
            </a:r>
            <a:endParaRPr sz="1800">
              <a:latin typeface="Times New Roman"/>
              <a:cs typeface="Times New Roman"/>
            </a:endParaRPr>
          </a:p>
          <a:p>
            <a:pPr marL="68580" marR="3710940" indent="-56515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Times New Roman"/>
                <a:cs typeface="Times New Roman"/>
              </a:rPr>
              <a:t>программы, формирующие </a:t>
            </a:r>
            <a:r>
              <a:rPr sz="1800" spc="-10" dirty="0">
                <a:latin typeface="Times New Roman"/>
                <a:cs typeface="Times New Roman"/>
              </a:rPr>
              <a:t>патриотическое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воспитание».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25400">
              <a:lnSpc>
                <a:spcPct val="100000"/>
              </a:lnSpc>
              <a:spcBef>
                <a:spcPts val="105"/>
              </a:spcBef>
            </a:pPr>
            <a:r>
              <a:rPr spc="15" dirty="0"/>
              <a:t>Как </a:t>
            </a:r>
            <a:r>
              <a:rPr spc="-15" dirty="0"/>
              <a:t>будут </a:t>
            </a:r>
            <a:r>
              <a:rPr spc="-10" dirty="0"/>
              <a:t> </a:t>
            </a:r>
            <a:r>
              <a:rPr dirty="0"/>
              <a:t>учиться</a:t>
            </a:r>
            <a:r>
              <a:rPr spc="-130" dirty="0"/>
              <a:t> </a:t>
            </a:r>
            <a:r>
              <a:rPr spc="-10" dirty="0"/>
              <a:t>дети,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26083" y="2368423"/>
            <a:ext cx="29883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10" dirty="0">
                <a:latin typeface="Arial"/>
                <a:cs typeface="Arial"/>
              </a:rPr>
              <a:t>обучение?</a:t>
            </a:r>
            <a:endParaRPr sz="4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66969" y="239877"/>
            <a:ext cx="4551680" cy="1495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0500">
              <a:lnSpc>
                <a:spcPct val="150700"/>
              </a:lnSpc>
              <a:spcBef>
                <a:spcPts val="100"/>
              </a:spcBef>
            </a:pPr>
            <a:r>
              <a:rPr sz="3200" spc="-5" dirty="0">
                <a:latin typeface="Microsoft Sans Serif"/>
                <a:cs typeface="Microsoft Sans Serif"/>
              </a:rPr>
              <a:t>По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с</a:t>
            </a:r>
            <a:r>
              <a:rPr sz="3200" spc="-45" dirty="0">
                <a:latin typeface="Microsoft Sans Serif"/>
                <a:cs typeface="Microsoft Sans Serif"/>
              </a:rPr>
              <a:t>т</a:t>
            </a:r>
            <a:r>
              <a:rPr sz="3200" spc="-5" dirty="0">
                <a:latin typeface="Microsoft Sans Serif"/>
                <a:cs typeface="Microsoft Sans Serif"/>
              </a:rPr>
              <a:t>а</a:t>
            </a:r>
            <a:r>
              <a:rPr sz="3200" spc="-15" dirty="0">
                <a:latin typeface="Microsoft Sans Serif"/>
                <a:cs typeface="Microsoft Sans Serif"/>
              </a:rPr>
              <a:t>р</a:t>
            </a:r>
            <a:r>
              <a:rPr sz="3200" spc="-40" dirty="0">
                <a:latin typeface="Microsoft Sans Serif"/>
                <a:cs typeface="Microsoft Sans Serif"/>
              </a:rPr>
              <a:t>ым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spc="-285" dirty="0">
                <a:latin typeface="Microsoft Sans Serif"/>
                <a:cs typeface="Microsoft Sans Serif"/>
              </a:rPr>
              <a:t>Ф</a:t>
            </a:r>
            <a:r>
              <a:rPr sz="3200" spc="35" dirty="0">
                <a:latin typeface="Microsoft Sans Serif"/>
                <a:cs typeface="Microsoft Sans Serif"/>
              </a:rPr>
              <a:t> </a:t>
            </a:r>
            <a:r>
              <a:rPr sz="3200" spc="-260" dirty="0">
                <a:latin typeface="Microsoft Sans Serif"/>
                <a:cs typeface="Microsoft Sans Serif"/>
              </a:rPr>
              <a:t>Г</a:t>
            </a:r>
            <a:r>
              <a:rPr sz="3200" dirty="0">
                <a:latin typeface="Microsoft Sans Serif"/>
                <a:cs typeface="Microsoft Sans Serif"/>
              </a:rPr>
              <a:t>ОС.  Если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spc="-25" dirty="0">
                <a:latin typeface="Microsoft Sans Serif"/>
                <a:cs typeface="Microsoft Sans Serif"/>
              </a:rPr>
              <a:t>хотите,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spc="-20" dirty="0">
                <a:latin typeface="Microsoft Sans Serif"/>
                <a:cs typeface="Microsoft Sans Serif"/>
              </a:rPr>
              <a:t>чтобы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spc="-15" dirty="0">
                <a:latin typeface="Microsoft Sans Serif"/>
                <a:cs typeface="Microsoft Sans Serif"/>
              </a:rPr>
              <a:t>ваш</a:t>
            </a:r>
            <a:endParaRPr sz="32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26083" y="1663141"/>
            <a:ext cx="955675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600" b="1" spc="-15" baseline="-3156" dirty="0">
                <a:latin typeface="Arial"/>
                <a:cs typeface="Arial"/>
              </a:rPr>
              <a:t>продолжающие</a:t>
            </a:r>
            <a:r>
              <a:rPr sz="6600" b="1" spc="-7" baseline="-3156" dirty="0">
                <a:latin typeface="Arial"/>
                <a:cs typeface="Arial"/>
              </a:rPr>
              <a:t> </a:t>
            </a:r>
            <a:r>
              <a:rPr sz="3200" spc="-45" dirty="0">
                <a:latin typeface="Microsoft Sans Serif"/>
                <a:cs typeface="Microsoft Sans Serif"/>
              </a:rPr>
              <a:t>ребенок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быстрее</a:t>
            </a:r>
            <a:r>
              <a:rPr sz="3200" spc="-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влился</a:t>
            </a:r>
            <a:r>
              <a:rPr sz="3200" spc="-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в</a:t>
            </a:r>
            <a:endParaRPr sz="32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2000"/>
              </a:lnSpc>
              <a:spcBef>
                <a:spcPts val="95"/>
              </a:spcBef>
            </a:pPr>
            <a:r>
              <a:rPr spc="-10" dirty="0"/>
              <a:t>современные </a:t>
            </a:r>
            <a:r>
              <a:rPr spc="-20" dirty="0"/>
              <a:t>стандарты </a:t>
            </a:r>
            <a:r>
              <a:rPr spc="-15" dirty="0"/>
              <a:t> </a:t>
            </a:r>
            <a:r>
              <a:rPr spc="-20" dirty="0"/>
              <a:t>обучения</a:t>
            </a:r>
            <a:r>
              <a:rPr spc="15" dirty="0"/>
              <a:t> </a:t>
            </a:r>
            <a:r>
              <a:rPr dirty="0"/>
              <a:t>и</a:t>
            </a:r>
            <a:r>
              <a:rPr spc="15" dirty="0"/>
              <a:t> </a:t>
            </a:r>
            <a:r>
              <a:rPr spc="-20" dirty="0"/>
              <a:t>перешел</a:t>
            </a:r>
            <a:r>
              <a:rPr spc="20" dirty="0"/>
              <a:t> </a:t>
            </a:r>
            <a:r>
              <a:rPr spc="-10" dirty="0"/>
              <a:t>на</a:t>
            </a:r>
            <a:r>
              <a:rPr spc="25" dirty="0"/>
              <a:t> </a:t>
            </a:r>
            <a:r>
              <a:rPr spc="-20" dirty="0"/>
              <a:t>новую </a:t>
            </a:r>
            <a:r>
              <a:rPr spc="-835" dirty="0"/>
              <a:t> </a:t>
            </a:r>
            <a:r>
              <a:rPr spc="-60" dirty="0"/>
              <a:t>программу,</a:t>
            </a:r>
            <a:r>
              <a:rPr spc="5" dirty="0"/>
              <a:t> </a:t>
            </a:r>
            <a:r>
              <a:rPr spc="-25" dirty="0"/>
              <a:t>подпишите </a:t>
            </a:r>
            <a:r>
              <a:rPr spc="-20" dirty="0"/>
              <a:t> </a:t>
            </a:r>
            <a:r>
              <a:rPr spc="-10" dirty="0"/>
              <a:t>согласие</a:t>
            </a:r>
            <a:r>
              <a:rPr dirty="0"/>
              <a:t> </a:t>
            </a:r>
            <a:r>
              <a:rPr spc="-10" dirty="0"/>
              <a:t>на</a:t>
            </a:r>
            <a:r>
              <a:rPr spc="5" dirty="0"/>
              <a:t> </a:t>
            </a:r>
            <a:r>
              <a:rPr spc="-30" dirty="0"/>
              <a:t>переход.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A36144D-44B5-481B-057B-5FCD43762D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520" y="740701"/>
            <a:ext cx="8640960" cy="6858000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F452B34-73DE-74EE-0021-6ABE429498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644691"/>
            <a:ext cx="10972800" cy="685800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896536" y="6448164"/>
            <a:ext cx="960107" cy="365115"/>
          </a:xfrm>
        </p:spPr>
        <p:txBody>
          <a:bodyPr vert="horz" lIns="108828" tIns="54415" rIns="108828" bIns="54415" rtlCol="0" anchor="ctr"/>
          <a:lstStyle/>
          <a:p>
            <a:fld id="{148ECE58-DD8F-41A7-82C0-941C977FA5B8}" type="slidenum">
              <a:rPr lang="ru-RU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35</a:t>
            </a:fld>
            <a:endParaRPr lang="ru-RU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15" name="Прямоугольник 5"/>
          <p:cNvSpPr>
            <a:spLocks noChangeArrowheads="1"/>
          </p:cNvSpPr>
          <p:nvPr/>
        </p:nvSpPr>
        <p:spPr bwMode="auto">
          <a:xfrm>
            <a:off x="406609" y="259546"/>
            <a:ext cx="5544371" cy="335269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373" tIns="45685" rIns="91373" bIns="45685">
            <a:spAutoFit/>
          </a:bodyPr>
          <a:lstStyle/>
          <a:p>
            <a:pPr algn="ctr"/>
            <a:r>
              <a:rPr lang="ru-RU" sz="2799" b="1" dirty="0">
                <a:solidFill>
                  <a:srgbClr val="2D66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ГОСУДАРСТВЕННЫЙ ОБРАЗОВАТЕЛЬНЫЙ СТАНДАРТ НАЧАЛЬНОГО ОБЩЕГО ОБРАЗОВАНИЯ </a:t>
            </a:r>
          </a:p>
          <a:p>
            <a:pPr algn="ctr"/>
            <a:r>
              <a:rPr lang="ru-RU" sz="1799" i="1" dirty="0">
                <a:solidFill>
                  <a:srgbClr val="2D66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(приказ </a:t>
            </a:r>
            <a:r>
              <a:rPr lang="ru-RU" sz="1799" i="1" dirty="0" err="1">
                <a:solidFill>
                  <a:srgbClr val="2D66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Минпросвещения</a:t>
            </a:r>
            <a:r>
              <a:rPr lang="ru-RU" sz="1799" i="1" dirty="0">
                <a:solidFill>
                  <a:srgbClr val="2D66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РФ </a:t>
            </a:r>
          </a:p>
          <a:p>
            <a:pPr algn="ctr"/>
            <a:r>
              <a:rPr lang="ru-RU" sz="1799" i="1" dirty="0">
                <a:solidFill>
                  <a:srgbClr val="2D66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31 мая 2021 года №286, зарегистрирован </a:t>
            </a:r>
          </a:p>
          <a:p>
            <a:pPr algn="ctr"/>
            <a:r>
              <a:rPr lang="ru-RU" sz="1799" i="1" dirty="0">
                <a:solidFill>
                  <a:srgbClr val="2D66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Министерством юстиции РФ </a:t>
            </a:r>
          </a:p>
          <a:p>
            <a:pPr algn="ctr"/>
            <a:r>
              <a:rPr lang="ru-RU" sz="1799" i="1" dirty="0">
                <a:solidFill>
                  <a:srgbClr val="2D66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июля 2021 года №64100)</a:t>
            </a:r>
            <a:endParaRPr lang="ru-RU" sz="1799" b="1" i="1" dirty="0">
              <a:solidFill>
                <a:srgbClr val="2D66A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5"/>
          <p:cNvSpPr>
            <a:spLocks noChangeArrowheads="1"/>
          </p:cNvSpPr>
          <p:nvPr/>
        </p:nvSpPr>
        <p:spPr bwMode="auto">
          <a:xfrm>
            <a:off x="6226921" y="259546"/>
            <a:ext cx="5629722" cy="335269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373" tIns="45685" rIns="91373" bIns="45685">
            <a:spAutoFit/>
          </a:bodyPr>
          <a:lstStyle/>
          <a:p>
            <a:pPr algn="ctr"/>
            <a:r>
              <a:rPr lang="ru-RU" sz="2799" b="1" dirty="0">
                <a:solidFill>
                  <a:srgbClr val="2D66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ГОСУДАРСТВЕННЫЙ ОБРАЗОВАТЕЛЬНЫЙ СТАНДАРТ ОСНОВНОГО ОБЩЕГО ОБРАЗОВАНИЯ </a:t>
            </a:r>
          </a:p>
          <a:p>
            <a:pPr algn="ctr"/>
            <a:r>
              <a:rPr lang="ru-RU" sz="1799" i="1" dirty="0">
                <a:solidFill>
                  <a:srgbClr val="2D66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(приказ </a:t>
            </a:r>
            <a:r>
              <a:rPr lang="ru-RU" sz="1799" i="1" dirty="0" err="1">
                <a:solidFill>
                  <a:srgbClr val="2D66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Минпросвещения</a:t>
            </a:r>
            <a:r>
              <a:rPr lang="ru-RU" sz="1799" i="1" dirty="0">
                <a:solidFill>
                  <a:srgbClr val="2D66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РФ </a:t>
            </a:r>
          </a:p>
          <a:p>
            <a:pPr algn="ctr"/>
            <a:r>
              <a:rPr lang="ru-RU" sz="1799" i="1" dirty="0">
                <a:solidFill>
                  <a:srgbClr val="2D66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31 мая 2021 года №287, зарегистрирован </a:t>
            </a:r>
          </a:p>
          <a:p>
            <a:pPr algn="ctr"/>
            <a:r>
              <a:rPr lang="ru-RU" sz="1799" i="1" dirty="0">
                <a:solidFill>
                  <a:srgbClr val="2D66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Министерством юстиции РФ </a:t>
            </a:r>
          </a:p>
          <a:p>
            <a:pPr algn="ctr"/>
            <a:r>
              <a:rPr lang="ru-RU" sz="1799" i="1" dirty="0">
                <a:solidFill>
                  <a:srgbClr val="2D66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июля 2021 года №64101)</a:t>
            </a:r>
            <a:endParaRPr lang="ru-RU" sz="1799" b="1" i="1" dirty="0">
              <a:solidFill>
                <a:srgbClr val="2D66A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5"/>
          <p:cNvSpPr>
            <a:spLocks noChangeArrowheads="1"/>
          </p:cNvSpPr>
          <p:nvPr/>
        </p:nvSpPr>
        <p:spPr bwMode="auto">
          <a:xfrm>
            <a:off x="406609" y="4503125"/>
            <a:ext cx="11450034" cy="14762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373" tIns="45685" rIns="91373" bIns="45685">
            <a:spAutoFit/>
          </a:bodyPr>
          <a:lstStyle/>
          <a:p>
            <a:pPr marL="380962" indent="-380962">
              <a:buFont typeface="Wingdings" panose="05000000000000000000" pitchFamily="2" charset="2"/>
              <a:buChar char="Ø"/>
            </a:pPr>
            <a:r>
              <a:rPr lang="ru-RU" sz="1799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сохранение и развитие культурного разнообразия и языкового наследия многонационального народа РФ, </a:t>
            </a:r>
          </a:p>
          <a:p>
            <a:pPr marL="380962" indent="-380962">
              <a:buFont typeface="Wingdings" panose="05000000000000000000" pitchFamily="2" charset="2"/>
              <a:buChar char="Ø"/>
            </a:pPr>
            <a:r>
              <a:rPr lang="ru-RU" sz="1799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реализация права на изучение родного языка, возможности получения начального общего образования на родном языке, </a:t>
            </a:r>
          </a:p>
          <a:p>
            <a:pPr marL="380962" indent="-380962">
              <a:buFont typeface="Wingdings" panose="05000000000000000000" pitchFamily="2" charset="2"/>
              <a:buChar char="Ø"/>
            </a:pPr>
            <a:r>
              <a:rPr lang="ru-RU" sz="1799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овладение духовными ценностями и культурой многонационального народа РФ</a:t>
            </a:r>
          </a:p>
        </p:txBody>
      </p:sp>
    </p:spTree>
    <p:extLst>
      <p:ext uri="{BB962C8B-B14F-4D97-AF65-F5344CB8AC3E}">
        <p14:creationId xmlns:p14="http://schemas.microsoft.com/office/powerpoint/2010/main" val="32710049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896536" y="6448164"/>
            <a:ext cx="960107" cy="365115"/>
          </a:xfrm>
        </p:spPr>
        <p:txBody>
          <a:bodyPr vert="horz" lIns="108828" tIns="54415" rIns="108828" bIns="54415" rtlCol="0" anchor="ctr"/>
          <a:lstStyle/>
          <a:p>
            <a:fld id="{148ECE58-DD8F-41A7-82C0-941C977FA5B8}" type="slidenum">
              <a:rPr lang="ru-RU" b="1">
                <a:solidFill>
                  <a:srgbClr val="1F497D">
                    <a:lumMod val="75000"/>
                  </a:srgbClr>
                </a:solidFill>
                <a:cs typeface="Arial" pitchFamily="34" charset="0"/>
              </a:rPr>
              <a:pPr/>
              <a:t>36</a:t>
            </a:fld>
            <a:endParaRPr lang="ru-RU" b="1" dirty="0">
              <a:solidFill>
                <a:srgbClr val="1F497D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9" name="Прямоугольник 5"/>
          <p:cNvSpPr>
            <a:spLocks noChangeArrowheads="1"/>
          </p:cNvSpPr>
          <p:nvPr/>
        </p:nvSpPr>
        <p:spPr bwMode="auto">
          <a:xfrm>
            <a:off x="358061" y="584645"/>
            <a:ext cx="5583272" cy="138458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lIns="91373" tIns="45685" rIns="91373" bIns="45685">
            <a:spAutoFit/>
          </a:bodyPr>
          <a:lstStyle/>
          <a:p>
            <a:pPr algn="ctr"/>
            <a:r>
              <a:rPr lang="ru-RU" sz="279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Предметная область</a:t>
            </a:r>
          </a:p>
          <a:p>
            <a:pPr algn="ctr"/>
            <a:r>
              <a:rPr lang="ru-RU" sz="279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«Родной язык и литературное чтение на родном языке» </a:t>
            </a:r>
          </a:p>
        </p:txBody>
      </p:sp>
      <p:sp>
        <p:nvSpPr>
          <p:cNvPr id="11" name="Прямоугольник 5"/>
          <p:cNvSpPr>
            <a:spLocks noChangeArrowheads="1"/>
          </p:cNvSpPr>
          <p:nvPr/>
        </p:nvSpPr>
        <p:spPr bwMode="auto">
          <a:xfrm>
            <a:off x="6415874" y="2765123"/>
            <a:ext cx="5440768" cy="310768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lIns="91373" tIns="45685" rIns="91373" bIns="45685">
            <a:spAutoFit/>
          </a:bodyPr>
          <a:lstStyle/>
          <a:p>
            <a:pPr algn="ctr"/>
            <a:r>
              <a:rPr lang="ru-RU" sz="2799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УЧЕБНЫЕ ПРЕДМЕТЫ:</a:t>
            </a:r>
          </a:p>
          <a:p>
            <a:pPr algn="ctr"/>
            <a:endParaRPr lang="ru-RU" sz="2799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62" indent="-380962">
              <a:buFont typeface="Wingdings" panose="05000000000000000000" pitchFamily="2" charset="2"/>
              <a:buChar char="ü"/>
            </a:pPr>
            <a:r>
              <a:rPr lang="ru-RU" sz="2799" b="1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«Родной язык»</a:t>
            </a:r>
          </a:p>
          <a:p>
            <a:pPr marL="380962" indent="-380962">
              <a:buFont typeface="Wingdings" panose="05000000000000000000" pitchFamily="2" charset="2"/>
              <a:buChar char="ü"/>
            </a:pPr>
            <a:r>
              <a:rPr lang="ru-RU" sz="2799" b="1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«Государственный язык республики Российской Федерации»</a:t>
            </a:r>
          </a:p>
          <a:p>
            <a:pPr marL="380962" indent="-380962" algn="just">
              <a:buFont typeface="Wingdings" panose="05000000000000000000" pitchFamily="2" charset="2"/>
              <a:buChar char="ü"/>
            </a:pPr>
            <a:r>
              <a:rPr lang="ru-RU" sz="2799" b="1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«Родная литература»</a:t>
            </a:r>
          </a:p>
        </p:txBody>
      </p:sp>
      <p:sp>
        <p:nvSpPr>
          <p:cNvPr id="13" name="Прямоугольник 5"/>
          <p:cNvSpPr>
            <a:spLocks noChangeArrowheads="1"/>
          </p:cNvSpPr>
          <p:nvPr/>
        </p:nvSpPr>
        <p:spPr bwMode="auto">
          <a:xfrm>
            <a:off x="6415875" y="584645"/>
            <a:ext cx="5484972" cy="138458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lIns="91373" tIns="45685" rIns="91373" bIns="45685">
            <a:spAutoFit/>
          </a:bodyPr>
          <a:lstStyle/>
          <a:p>
            <a:pPr algn="ctr"/>
            <a:r>
              <a:rPr lang="ru-RU" sz="279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Предметная область</a:t>
            </a:r>
          </a:p>
          <a:p>
            <a:pPr algn="ctr"/>
            <a:r>
              <a:rPr lang="ru-RU" sz="279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«Родной язык и родная литература»</a:t>
            </a:r>
          </a:p>
        </p:txBody>
      </p:sp>
      <p:sp>
        <p:nvSpPr>
          <p:cNvPr id="14" name="Прямоугольник 5"/>
          <p:cNvSpPr>
            <a:spLocks noChangeArrowheads="1"/>
          </p:cNvSpPr>
          <p:nvPr/>
        </p:nvSpPr>
        <p:spPr bwMode="auto">
          <a:xfrm>
            <a:off x="345722" y="2549735"/>
            <a:ext cx="5595612" cy="353846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lIns="91373" tIns="45685" rIns="91373" bIns="45685">
            <a:spAutoFit/>
          </a:bodyPr>
          <a:lstStyle/>
          <a:p>
            <a:pPr algn="ctr"/>
            <a:r>
              <a:rPr lang="ru-RU" sz="2799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УЧЕБНЫЕ ПРЕДМЕТЫ:</a:t>
            </a:r>
          </a:p>
          <a:p>
            <a:pPr algn="ctr"/>
            <a:endParaRPr lang="ru-RU" sz="2799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62" indent="-380962">
              <a:buFont typeface="Wingdings" panose="05000000000000000000" pitchFamily="2" charset="2"/>
              <a:buChar char="ü"/>
            </a:pPr>
            <a:r>
              <a:rPr lang="ru-RU" sz="2799" b="1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«Родной язык»</a:t>
            </a:r>
          </a:p>
          <a:p>
            <a:pPr marL="380962" indent="-380962">
              <a:buFont typeface="Wingdings" panose="05000000000000000000" pitchFamily="2" charset="2"/>
              <a:buChar char="ü"/>
            </a:pPr>
            <a:r>
              <a:rPr lang="ru-RU" sz="2799" b="1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«Государственный язык республики Российской Федерации»</a:t>
            </a:r>
          </a:p>
          <a:p>
            <a:pPr marL="380962" indent="-380962">
              <a:buFont typeface="Wingdings" panose="05000000000000000000" pitchFamily="2" charset="2"/>
              <a:buChar char="ü"/>
            </a:pPr>
            <a:r>
              <a:rPr lang="ru-RU" sz="2799" b="1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«Литературное чтение на родном языке» </a:t>
            </a:r>
          </a:p>
        </p:txBody>
      </p:sp>
    </p:spTree>
    <p:extLst>
      <p:ext uri="{BB962C8B-B14F-4D97-AF65-F5344CB8AC3E}">
        <p14:creationId xmlns:p14="http://schemas.microsoft.com/office/powerpoint/2010/main" val="15480806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896536" y="6448164"/>
            <a:ext cx="960107" cy="365115"/>
          </a:xfrm>
        </p:spPr>
        <p:txBody>
          <a:bodyPr vert="horz" lIns="108828" tIns="54415" rIns="108828" bIns="54415" rtlCol="0" anchor="ctr"/>
          <a:lstStyle/>
          <a:p>
            <a:fld id="{148ECE58-DD8F-41A7-82C0-941C977FA5B8}" type="slidenum">
              <a:rPr lang="ru-RU" b="1">
                <a:solidFill>
                  <a:srgbClr val="1F497D">
                    <a:lumMod val="75000"/>
                  </a:srgbClr>
                </a:solidFill>
                <a:cs typeface="Arial" pitchFamily="34" charset="0"/>
              </a:rPr>
              <a:pPr/>
              <a:t>37</a:t>
            </a:fld>
            <a:endParaRPr lang="ru-RU" b="1" dirty="0">
              <a:solidFill>
                <a:srgbClr val="1F497D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369720" y="443370"/>
            <a:ext cx="9115500" cy="984657"/>
          </a:xfrm>
          <a:prstGeom prst="rect">
            <a:avLst/>
          </a:prstGeom>
        </p:spPr>
        <p:txBody>
          <a:bodyPr wrap="square" lIns="121915" tIns="60958" rIns="121915" bIns="60958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799" b="1" cap="all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«ГОСУДАРСТВЕННЫЙ (БАШКИРСКИЙ) ЯЗЫК Республики Башкортостан»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908" y="2032270"/>
            <a:ext cx="11622916" cy="3435651"/>
          </a:xfrm>
          <a:prstGeom prst="rect">
            <a:avLst/>
          </a:prstGeom>
        </p:spPr>
        <p:txBody>
          <a:bodyPr wrap="square" lIns="121915" tIns="60958" rIns="121915" bIns="60958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57063" indent="-457063" algn="l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ba-RU" sz="2799" b="1" cap="all" dirty="0">
                <a:latin typeface="Arial" panose="020B0604020202020204" pitchFamily="34" charset="0"/>
                <a:cs typeface="Arial" panose="020B0604020202020204" pitchFamily="34" charset="0"/>
              </a:rPr>
              <a:t>ОБЯЗАТЕЛЬНАЯ ЧАСТЬ УЧЕБНОГО ПЛАНА</a:t>
            </a:r>
          </a:p>
          <a:p>
            <a:pPr marL="457063" indent="-457063" algn="l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ba-RU" sz="2799" b="1" cap="all" dirty="0">
                <a:latin typeface="Arial" panose="020B0604020202020204" pitchFamily="34" charset="0"/>
                <a:cs typeface="Arial" panose="020B0604020202020204" pitchFamily="34" charset="0"/>
              </a:rPr>
              <a:t>ЗАЯВЛЕНИЯ НА УРОВЕНЬ ОБРАЗОВАНИЯ </a:t>
            </a:r>
          </a:p>
          <a:p>
            <a:pPr marL="457063" indent="-457063" algn="l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ba-RU" sz="2799" b="1" cap="all" dirty="0">
                <a:latin typeface="Arial" panose="020B0604020202020204" pitchFamily="34" charset="0"/>
                <a:cs typeface="Arial" panose="020B0604020202020204" pitchFamily="34" charset="0"/>
              </a:rPr>
              <a:t>ВЫБОР УЧЕБНЫХ ПРЕДМЕТОВ ВНУТРИ ПРЕДМЕТНОЙ ОБЛАСТИ </a:t>
            </a:r>
            <a:endParaRPr lang="ru-RU" sz="2799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32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707540"/>
            <a:ext cx="10059035" cy="437324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770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(приказы</a:t>
            </a:r>
            <a:r>
              <a:rPr sz="2800" spc="-5" dirty="0">
                <a:latin typeface="Calibri"/>
                <a:cs typeface="Calibri"/>
              </a:rPr>
              <a:t> Минпросвещения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от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31.05.2021</a:t>
            </a:r>
            <a:r>
              <a:rPr sz="2800" spc="6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№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286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и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№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287).</a:t>
            </a:r>
            <a:endParaRPr sz="2800">
              <a:latin typeface="Calibri"/>
              <a:cs typeface="Calibri"/>
            </a:endParaRPr>
          </a:p>
          <a:p>
            <a:pPr marL="241300" marR="1381760" indent="-229235">
              <a:lnSpc>
                <a:spcPts val="3030"/>
              </a:lnSpc>
              <a:spcBef>
                <a:spcPts val="1050"/>
              </a:spcBef>
              <a:buFont typeface="Microsoft Sans Serif"/>
              <a:buChar char="•"/>
              <a:tabLst>
                <a:tab pos="321945" algn="l"/>
                <a:tab pos="322580" algn="l"/>
              </a:tabLst>
            </a:pPr>
            <a:r>
              <a:rPr dirty="0"/>
              <a:t>	</a:t>
            </a:r>
            <a:r>
              <a:rPr sz="2800" spc="-5" dirty="0">
                <a:latin typeface="Calibri"/>
                <a:cs typeface="Calibri"/>
              </a:rPr>
              <a:t>В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новые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ФГОС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НОО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и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ООО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внесли </a:t>
            </a:r>
            <a:r>
              <a:rPr sz="2800" spc="-10" dirty="0">
                <a:latin typeface="Calibri"/>
                <a:cs typeface="Calibri"/>
              </a:rPr>
              <a:t>много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изменений </a:t>
            </a:r>
            <a:r>
              <a:rPr sz="2800" spc="-5" dirty="0">
                <a:latin typeface="Calibri"/>
                <a:cs typeface="Calibri"/>
              </a:rPr>
              <a:t>по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сравнению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со</a:t>
            </a:r>
            <a:r>
              <a:rPr sz="2800" spc="-5" dirty="0">
                <a:latin typeface="Calibri"/>
                <a:cs typeface="Calibri"/>
              </a:rPr>
              <a:t> старыми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стандартами.</a:t>
            </a:r>
            <a:endParaRPr sz="28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720"/>
              </a:spcBef>
              <a:buChar char="•"/>
              <a:tabLst>
                <a:tab pos="241935" algn="l"/>
              </a:tabLst>
            </a:pPr>
            <a:r>
              <a:rPr sz="2800" spc="-20" dirty="0">
                <a:latin typeface="Microsoft Sans Serif"/>
                <a:cs typeface="Microsoft Sans Serif"/>
              </a:rPr>
              <a:t>Поэтапное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введение</a:t>
            </a:r>
            <a:r>
              <a:rPr sz="2800" spc="5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обновленных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spc="-125" dirty="0">
                <a:latin typeface="Microsoft Sans Serif"/>
                <a:cs typeface="Microsoft Sans Serif"/>
              </a:rPr>
              <a:t>ФГОС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НОО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и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ООО</a:t>
            </a:r>
            <a:endParaRPr sz="2800">
              <a:latin typeface="Microsoft Sans Serif"/>
              <a:cs typeface="Microsoft Sans Serif"/>
            </a:endParaRPr>
          </a:p>
          <a:p>
            <a:pPr marL="308610" marR="3822700">
              <a:lnSpc>
                <a:spcPts val="4020"/>
              </a:lnSpc>
              <a:spcBef>
                <a:spcPts val="240"/>
              </a:spcBef>
            </a:pPr>
            <a:r>
              <a:rPr sz="2800" b="1" spc="-15" dirty="0">
                <a:solidFill>
                  <a:srgbClr val="FF0000"/>
                </a:solidFill>
                <a:latin typeface="Arial"/>
                <a:cs typeface="Arial"/>
              </a:rPr>
              <a:t>начиная</a:t>
            </a:r>
            <a:r>
              <a:rPr sz="2800" b="1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0000"/>
                </a:solidFill>
                <a:latin typeface="Arial"/>
                <a:cs typeface="Arial"/>
              </a:rPr>
              <a:t>2022/2023 </a:t>
            </a:r>
            <a:r>
              <a:rPr sz="2800" b="1" spc="-15" dirty="0">
                <a:solidFill>
                  <a:srgbClr val="FF0000"/>
                </a:solidFill>
                <a:latin typeface="Arial"/>
                <a:cs typeface="Arial"/>
              </a:rPr>
              <a:t>учебного</a:t>
            </a:r>
            <a:r>
              <a:rPr sz="28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b="1" spc="-20" dirty="0">
                <a:solidFill>
                  <a:srgbClr val="FF0000"/>
                </a:solidFill>
                <a:latin typeface="Arial"/>
                <a:cs typeface="Arial"/>
              </a:rPr>
              <a:t>года. </a:t>
            </a:r>
            <a:r>
              <a:rPr sz="2800" b="1" spc="-76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b="1" spc="-25" dirty="0">
                <a:solidFill>
                  <a:srgbClr val="FF0000"/>
                </a:solidFill>
                <a:latin typeface="Arial"/>
                <a:cs typeface="Arial"/>
              </a:rPr>
              <a:t>Переход</a:t>
            </a:r>
            <a:r>
              <a:rPr sz="2800" b="1" spc="-5" dirty="0">
                <a:solidFill>
                  <a:srgbClr val="FF0000"/>
                </a:solidFill>
                <a:latin typeface="Arial"/>
                <a:cs typeface="Arial"/>
              </a:rPr>
              <a:t> на</a:t>
            </a:r>
            <a:r>
              <a:rPr sz="2800"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Arial"/>
                <a:cs typeface="Arial"/>
              </a:rPr>
              <a:t>ФГОС</a:t>
            </a:r>
            <a:r>
              <a:rPr sz="2800" b="1" spc="-5" dirty="0">
                <a:solidFill>
                  <a:srgbClr val="FF0000"/>
                </a:solidFill>
                <a:latin typeface="Arial"/>
                <a:cs typeface="Arial"/>
              </a:rPr>
              <a:t> –</a:t>
            </a:r>
            <a:r>
              <a:rPr sz="2800" b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FF0000"/>
                </a:solidFill>
                <a:latin typeface="Arial"/>
                <a:cs typeface="Arial"/>
              </a:rPr>
              <a:t>до</a:t>
            </a:r>
            <a:r>
              <a:rPr sz="2800"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0000"/>
                </a:solidFill>
                <a:latin typeface="Arial"/>
                <a:cs typeface="Arial"/>
              </a:rPr>
              <a:t>2027</a:t>
            </a:r>
            <a:r>
              <a:rPr sz="2800" b="1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b="1" spc="-20" dirty="0">
                <a:solidFill>
                  <a:srgbClr val="FF0000"/>
                </a:solidFill>
                <a:latin typeface="Arial"/>
                <a:cs typeface="Arial"/>
              </a:rPr>
              <a:t>года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4100">
              <a:latin typeface="Arial"/>
              <a:cs typeface="Arial"/>
            </a:endParaRPr>
          </a:p>
          <a:p>
            <a:pPr marL="241300" marR="5080" indent="-229235">
              <a:lnSpc>
                <a:spcPts val="3030"/>
              </a:lnSpc>
              <a:buFont typeface="Microsoft Sans Serif"/>
              <a:buChar char="•"/>
              <a:tabLst>
                <a:tab pos="241935" algn="l"/>
              </a:tabLst>
            </a:pPr>
            <a:r>
              <a:rPr sz="2800" spc="-5" dirty="0">
                <a:latin typeface="Calibri"/>
                <a:cs typeface="Calibri"/>
              </a:rPr>
              <a:t>Актуальный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текст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государственных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образовательных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стандартов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можно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почитать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на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официальном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сайте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6FC0"/>
                </a:solidFill>
                <a:latin typeface="Calibri"/>
                <a:cs typeface="Calibri"/>
              </a:rPr>
              <a:t>fgos.ru.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90825" y="231775"/>
            <a:ext cx="6411595" cy="95313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>
              <a:lnSpc>
                <a:spcPts val="3460"/>
              </a:lnSpc>
              <a:spcBef>
                <a:spcPts val="535"/>
              </a:spcBef>
            </a:pPr>
            <a:r>
              <a:rPr sz="3200" b="0" spc="-5" dirty="0">
                <a:latin typeface="Calibri Light"/>
                <a:cs typeface="Calibri Light"/>
              </a:rPr>
              <a:t>Утвердили </a:t>
            </a:r>
            <a:r>
              <a:rPr sz="3200" b="0" dirty="0">
                <a:latin typeface="Calibri Light"/>
                <a:cs typeface="Calibri Light"/>
              </a:rPr>
              <a:t>новые ФГОС начального и </a:t>
            </a:r>
            <a:r>
              <a:rPr sz="3200" b="0" spc="-710" dirty="0">
                <a:latin typeface="Calibri Light"/>
                <a:cs typeface="Calibri Light"/>
              </a:rPr>
              <a:t> </a:t>
            </a:r>
            <a:r>
              <a:rPr sz="3200" b="0" spc="-5" dirty="0">
                <a:latin typeface="Calibri Light"/>
                <a:cs typeface="Calibri Light"/>
              </a:rPr>
              <a:t>основного</a:t>
            </a:r>
            <a:r>
              <a:rPr sz="3200" b="0" spc="-10" dirty="0">
                <a:latin typeface="Calibri Light"/>
                <a:cs typeface="Calibri Light"/>
              </a:rPr>
              <a:t> </a:t>
            </a:r>
            <a:r>
              <a:rPr sz="3200" b="0" spc="-5" dirty="0">
                <a:latin typeface="Calibri Light"/>
                <a:cs typeface="Calibri Light"/>
              </a:rPr>
              <a:t>общего</a:t>
            </a:r>
            <a:r>
              <a:rPr sz="3200" b="0" spc="5" dirty="0">
                <a:latin typeface="Calibri Light"/>
                <a:cs typeface="Calibri Light"/>
              </a:rPr>
              <a:t> </a:t>
            </a:r>
            <a:r>
              <a:rPr sz="3200" b="0" spc="-5" dirty="0">
                <a:latin typeface="Calibri Light"/>
                <a:cs typeface="Calibri Light"/>
              </a:rPr>
              <a:t>образования</a:t>
            </a:r>
            <a:endParaRPr sz="3200">
              <a:latin typeface="Calibri Light"/>
              <a:cs typeface="Calibri Ligh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0628" y="272541"/>
            <a:ext cx="10651490" cy="4904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Первое</a:t>
            </a:r>
            <a:r>
              <a:rPr sz="32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поколение</a:t>
            </a:r>
            <a:r>
              <a:rPr sz="32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30" dirty="0">
                <a:solidFill>
                  <a:srgbClr val="FF0000"/>
                </a:solidFill>
                <a:latin typeface="Calibri"/>
                <a:cs typeface="Calibri"/>
              </a:rPr>
              <a:t>ФГОС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150">
              <a:latin typeface="Calibri"/>
              <a:cs typeface="Calibri"/>
            </a:endParaRPr>
          </a:p>
          <a:p>
            <a:pPr marL="12700" marR="5080" indent="9144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Были приняты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 2004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году</a:t>
            </a:r>
            <a:r>
              <a:rPr sz="3200" dirty="0">
                <a:latin typeface="Calibri"/>
                <a:cs typeface="Calibri"/>
              </a:rPr>
              <a:t> и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назывались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государственными </a:t>
            </a:r>
            <a:r>
              <a:rPr sz="3200" spc="-10" dirty="0">
                <a:latin typeface="Calibri"/>
                <a:cs typeface="Calibri"/>
              </a:rPr>
              <a:t> образовательными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стандартами. </a:t>
            </a:r>
            <a:r>
              <a:rPr sz="3200" spc="-10" dirty="0">
                <a:latin typeface="Calibri"/>
                <a:cs typeface="Calibri"/>
              </a:rPr>
              <a:t>Аббревиатура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ФГОС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ещё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не </a:t>
            </a:r>
            <a:r>
              <a:rPr sz="3200" spc="-70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использовалась.</a:t>
            </a:r>
            <a:r>
              <a:rPr sz="3200" spc="-5" dirty="0">
                <a:latin typeface="Calibri"/>
                <a:cs typeface="Calibri"/>
              </a:rPr>
              <a:t> Основной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целью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Стандарта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2004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35" dirty="0">
                <a:latin typeface="Calibri"/>
                <a:cs typeface="Calibri"/>
              </a:rPr>
              <a:t>года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был</a:t>
            </a:r>
            <a:endParaRPr sz="3200">
              <a:latin typeface="Calibri"/>
              <a:cs typeface="Calibri"/>
            </a:endParaRPr>
          </a:p>
          <a:p>
            <a:pPr marL="12700" marR="159512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не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личностный, </a:t>
            </a:r>
            <a:r>
              <a:rPr sz="3200" dirty="0">
                <a:latin typeface="Calibri"/>
                <a:cs typeface="Calibri"/>
              </a:rPr>
              <a:t>а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предметный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45" dirty="0">
                <a:latin typeface="Calibri"/>
                <a:cs typeface="Calibri"/>
              </a:rPr>
              <a:t>результат,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ввиду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чего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Стандарт</a:t>
            </a:r>
            <a:r>
              <a:rPr sz="3200" dirty="0">
                <a:latin typeface="Calibri"/>
                <a:cs typeface="Calibri"/>
              </a:rPr>
              <a:t> быстро </a:t>
            </a:r>
            <a:r>
              <a:rPr sz="3200" spc="-10" dirty="0">
                <a:latin typeface="Calibri"/>
                <a:cs typeface="Calibri"/>
              </a:rPr>
              <a:t>устарел.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Во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35" dirty="0">
                <a:latin typeface="Calibri"/>
                <a:cs typeface="Calibri"/>
              </a:rPr>
              <a:t>главу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ставился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набор</a:t>
            </a:r>
            <a:endParaRPr sz="3200">
              <a:latin typeface="Calibri"/>
              <a:cs typeface="Calibri"/>
            </a:endParaRPr>
          </a:p>
          <a:p>
            <a:pPr marL="12700" marR="1439545">
              <a:lnSpc>
                <a:spcPct val="100000"/>
              </a:lnSpc>
              <a:spcBef>
                <a:spcPts val="5"/>
              </a:spcBef>
            </a:pPr>
            <a:r>
              <a:rPr sz="3200" dirty="0">
                <a:latin typeface="Calibri"/>
                <a:cs typeface="Calibri"/>
              </a:rPr>
              <a:t>информации, </a:t>
            </a:r>
            <a:r>
              <a:rPr sz="3200" spc="-10" dirty="0">
                <a:latin typeface="Calibri"/>
                <a:cs typeface="Calibri"/>
              </a:rPr>
              <a:t>обязательной </a:t>
            </a:r>
            <a:r>
              <a:rPr sz="3200" dirty="0">
                <a:latin typeface="Calibri"/>
                <a:cs typeface="Calibri"/>
              </a:rPr>
              <a:t>для </a:t>
            </a:r>
            <a:r>
              <a:rPr sz="3200" spc="-5" dirty="0">
                <a:latin typeface="Calibri"/>
                <a:cs typeface="Calibri"/>
              </a:rPr>
              <a:t>изучения. </a:t>
            </a:r>
            <a:r>
              <a:rPr sz="3200" spc="-15" dirty="0">
                <a:latin typeface="Calibri"/>
                <a:cs typeface="Calibri"/>
              </a:rPr>
              <a:t>Подробно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описывалось </a:t>
            </a:r>
            <a:r>
              <a:rPr sz="3200" spc="-15" dirty="0">
                <a:latin typeface="Calibri"/>
                <a:cs typeface="Calibri"/>
              </a:rPr>
              <a:t>содержание </a:t>
            </a:r>
            <a:r>
              <a:rPr sz="3200" spc="-5" dirty="0">
                <a:latin typeface="Calibri"/>
                <a:cs typeface="Calibri"/>
              </a:rPr>
              <a:t>образование: </a:t>
            </a:r>
            <a:r>
              <a:rPr sz="3200" spc="-15" dirty="0">
                <a:latin typeface="Calibri"/>
                <a:cs typeface="Calibri"/>
              </a:rPr>
              <a:t>темы, 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дидактические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единицы.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3352" y="314960"/>
            <a:ext cx="10923270" cy="47199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Второе</a:t>
            </a:r>
            <a:r>
              <a:rPr sz="28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поколение</a:t>
            </a: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образовательных</a:t>
            </a:r>
            <a:r>
              <a:rPr sz="28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стандартов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Calibri"/>
              <a:cs typeface="Calibri"/>
            </a:endParaRPr>
          </a:p>
          <a:p>
            <a:pPr marL="12700" marR="71120">
              <a:lnSpc>
                <a:spcPct val="100000"/>
              </a:lnSpc>
            </a:pPr>
            <a:r>
              <a:rPr sz="2800" spc="-30" dirty="0">
                <a:latin typeface="Calibri"/>
                <a:cs typeface="Calibri"/>
              </a:rPr>
              <a:t>ФГОС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второго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поколения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разрабатывались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2009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по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2012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год.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Акцент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в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них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сделан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на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развитие универсальных учебных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умений, </a:t>
            </a:r>
            <a:r>
              <a:rPr sz="2800" spc="-25" dirty="0">
                <a:latin typeface="Calibri"/>
                <a:cs typeface="Calibri"/>
              </a:rPr>
              <a:t>то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есть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latin typeface="Calibri"/>
                <a:cs typeface="Calibri"/>
              </a:rPr>
              <a:t>способности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самостоятельно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добывать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информацию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использованием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технологий</a:t>
            </a:r>
            <a:r>
              <a:rPr sz="2800" spc="-5" dirty="0">
                <a:latin typeface="Calibri"/>
                <a:cs typeface="Calibri"/>
              </a:rPr>
              <a:t> и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коммуникации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людьми.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Фокус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сместили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на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личность 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ребёнка.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Много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внимания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уделено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проектной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и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внеурочной</a:t>
            </a:r>
            <a:endParaRPr sz="2800">
              <a:latin typeface="Calibri"/>
              <a:cs typeface="Calibri"/>
            </a:endParaRPr>
          </a:p>
          <a:p>
            <a:pPr marL="12700" marR="252095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деятельности.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Предполагается, </a:t>
            </a:r>
            <a:r>
              <a:rPr sz="2800" spc="-20" dirty="0">
                <a:latin typeface="Calibri"/>
                <a:cs typeface="Calibri"/>
              </a:rPr>
              <a:t>что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обучающиеся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по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федеральным 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государственным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стандартам </a:t>
            </a:r>
            <a:r>
              <a:rPr sz="2800" spc="-15" dirty="0">
                <a:latin typeface="Calibri"/>
                <a:cs typeface="Calibri"/>
              </a:rPr>
              <a:t>второго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поколения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должны </a:t>
            </a:r>
            <a:r>
              <a:rPr sz="2800" spc="-10" dirty="0">
                <a:latin typeface="Calibri"/>
                <a:cs typeface="Calibri"/>
              </a:rPr>
              <a:t>любить 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Родину,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уважать закон,</a:t>
            </a:r>
            <a:r>
              <a:rPr sz="2800" spc="-5" dirty="0">
                <a:latin typeface="Calibri"/>
                <a:cs typeface="Calibri"/>
              </a:rPr>
              <a:t> быть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толерантными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и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стремиться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к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здоровому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образу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жизни.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2917" y="207644"/>
            <a:ext cx="10937240" cy="4293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60" dirty="0">
                <a:solidFill>
                  <a:srgbClr val="FF0000"/>
                </a:solidFill>
                <a:latin typeface="Calibri"/>
                <a:cs typeface="Calibri"/>
              </a:rPr>
              <a:t>Третье</a:t>
            </a:r>
            <a:r>
              <a:rPr sz="4000" spc="-20" dirty="0">
                <a:solidFill>
                  <a:srgbClr val="FF0000"/>
                </a:solidFill>
                <a:latin typeface="Calibri"/>
                <a:cs typeface="Calibri"/>
              </a:rPr>
              <a:t> поколение</a:t>
            </a:r>
            <a:r>
              <a:rPr sz="40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000" spc="-40" dirty="0">
                <a:solidFill>
                  <a:srgbClr val="FF0000"/>
                </a:solidFill>
                <a:latin typeface="Calibri"/>
                <a:cs typeface="Calibri"/>
              </a:rPr>
              <a:t>ФГОС</a:t>
            </a:r>
            <a:endParaRPr sz="4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900">
              <a:latin typeface="Calibri"/>
              <a:cs typeface="Calibri"/>
            </a:endParaRPr>
          </a:p>
          <a:p>
            <a:pPr marL="12700" marR="5080" indent="114300">
              <a:lnSpc>
                <a:spcPct val="100000"/>
              </a:lnSpc>
            </a:pPr>
            <a:r>
              <a:rPr sz="4000" spc="-30" dirty="0">
                <a:latin typeface="Calibri"/>
                <a:cs typeface="Calibri"/>
              </a:rPr>
              <a:t>Переход</a:t>
            </a:r>
            <a:r>
              <a:rPr sz="4000" spc="-5" dirty="0">
                <a:latin typeface="Calibri"/>
                <a:cs typeface="Calibri"/>
              </a:rPr>
              <a:t> на</a:t>
            </a:r>
            <a:r>
              <a:rPr sz="4000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новые </a:t>
            </a:r>
            <a:r>
              <a:rPr sz="4000" spc="-15" dirty="0">
                <a:latin typeface="Calibri"/>
                <a:cs typeface="Calibri"/>
              </a:rPr>
              <a:t>образовательные</a:t>
            </a:r>
            <a:r>
              <a:rPr sz="4000" spc="-40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стандарты </a:t>
            </a:r>
            <a:r>
              <a:rPr sz="4000" dirty="0">
                <a:latin typeface="Calibri"/>
                <a:cs typeface="Calibri"/>
              </a:rPr>
              <a:t> </a:t>
            </a:r>
            <a:r>
              <a:rPr sz="4000" spc="-15" dirty="0">
                <a:latin typeface="Calibri"/>
                <a:cs typeface="Calibri"/>
              </a:rPr>
              <a:t>третьего</a:t>
            </a:r>
            <a:r>
              <a:rPr sz="4000" spc="-5" dirty="0">
                <a:latin typeface="Calibri"/>
                <a:cs typeface="Calibri"/>
              </a:rPr>
              <a:t> </a:t>
            </a:r>
            <a:r>
              <a:rPr sz="4000" spc="-20" dirty="0">
                <a:latin typeface="Calibri"/>
                <a:cs typeface="Calibri"/>
              </a:rPr>
              <a:t>поколения</a:t>
            </a:r>
            <a:r>
              <a:rPr sz="4000" spc="15" dirty="0">
                <a:latin typeface="Calibri"/>
                <a:cs typeface="Calibri"/>
              </a:rPr>
              <a:t> </a:t>
            </a:r>
            <a:r>
              <a:rPr sz="4000" spc="-50" dirty="0">
                <a:latin typeface="Calibri"/>
                <a:cs typeface="Calibri"/>
              </a:rPr>
              <a:t>будет</a:t>
            </a:r>
            <a:r>
              <a:rPr sz="4000" dirty="0">
                <a:latin typeface="Calibri"/>
                <a:cs typeface="Calibri"/>
              </a:rPr>
              <a:t> </a:t>
            </a:r>
            <a:r>
              <a:rPr sz="4000" spc="-15" dirty="0">
                <a:latin typeface="Calibri"/>
                <a:cs typeface="Calibri"/>
              </a:rPr>
              <a:t>осуществлён </a:t>
            </a:r>
            <a:r>
              <a:rPr sz="4000" spc="-5" dirty="0">
                <a:latin typeface="Calibri"/>
                <a:cs typeface="Calibri"/>
              </a:rPr>
              <a:t>в </a:t>
            </a:r>
            <a:r>
              <a:rPr sz="4000" spc="-10" dirty="0">
                <a:latin typeface="Calibri"/>
                <a:cs typeface="Calibri"/>
              </a:rPr>
              <a:t>сентябре </a:t>
            </a:r>
            <a:r>
              <a:rPr sz="4000" spc="-890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2022</a:t>
            </a:r>
            <a:r>
              <a:rPr sz="4000" spc="-10" dirty="0">
                <a:latin typeface="Calibri"/>
                <a:cs typeface="Calibri"/>
              </a:rPr>
              <a:t> </a:t>
            </a:r>
            <a:r>
              <a:rPr sz="4000" spc="-40" dirty="0">
                <a:latin typeface="Calibri"/>
                <a:cs typeface="Calibri"/>
              </a:rPr>
              <a:t>года.</a:t>
            </a:r>
            <a:r>
              <a:rPr sz="4000" spc="15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Обсуждение</a:t>
            </a:r>
            <a:r>
              <a:rPr sz="4000" spc="10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новых</a:t>
            </a:r>
            <a:r>
              <a:rPr sz="4000" spc="5" dirty="0">
                <a:latin typeface="Calibri"/>
                <a:cs typeface="Calibri"/>
              </a:rPr>
              <a:t> </a:t>
            </a:r>
            <a:r>
              <a:rPr sz="4000" spc="-40" dirty="0">
                <a:latin typeface="Calibri"/>
                <a:cs typeface="Calibri"/>
              </a:rPr>
              <a:t>ФГОС</a:t>
            </a:r>
            <a:r>
              <a:rPr sz="4000" spc="15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началось</a:t>
            </a:r>
            <a:r>
              <a:rPr sz="4000" dirty="0">
                <a:latin typeface="Calibri"/>
                <a:cs typeface="Calibri"/>
              </a:rPr>
              <a:t> </a:t>
            </a:r>
            <a:r>
              <a:rPr sz="4000" spc="-20" dirty="0">
                <a:latin typeface="Calibri"/>
                <a:cs typeface="Calibri"/>
              </a:rPr>
              <a:t>ещё </a:t>
            </a:r>
            <a:r>
              <a:rPr sz="4000" spc="-890" dirty="0">
                <a:latin typeface="Calibri"/>
                <a:cs typeface="Calibri"/>
              </a:rPr>
              <a:t> </a:t>
            </a:r>
            <a:r>
              <a:rPr sz="4000" spc="-5" dirty="0">
                <a:latin typeface="Calibri"/>
                <a:cs typeface="Calibri"/>
              </a:rPr>
              <a:t>весной 2018, и с </a:t>
            </a:r>
            <a:r>
              <a:rPr sz="4000" spc="-25" dirty="0">
                <a:latin typeface="Calibri"/>
                <a:cs typeface="Calibri"/>
              </a:rPr>
              <a:t>тех </a:t>
            </a:r>
            <a:r>
              <a:rPr sz="4000" spc="-5" dirty="0">
                <a:latin typeface="Calibri"/>
                <a:cs typeface="Calibri"/>
              </a:rPr>
              <a:t>пор прорабатывается их </a:t>
            </a:r>
            <a:r>
              <a:rPr sz="4000" dirty="0">
                <a:latin typeface="Calibri"/>
                <a:cs typeface="Calibri"/>
              </a:rPr>
              <a:t> </a:t>
            </a:r>
            <a:r>
              <a:rPr sz="4000" spc="-15" dirty="0">
                <a:latin typeface="Calibri"/>
                <a:cs typeface="Calibri"/>
              </a:rPr>
              <a:t>внедрение.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" y="563880"/>
            <a:ext cx="5160264" cy="5209032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037834" y="1073781"/>
            <a:ext cx="5272405" cy="2659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3600" b="0" dirty="0">
                <a:latin typeface="Microsoft Sans Serif"/>
                <a:cs typeface="Microsoft Sans Serif"/>
              </a:rPr>
              <a:t>С</a:t>
            </a:r>
            <a:r>
              <a:rPr sz="3600" b="0" spc="30" dirty="0">
                <a:latin typeface="Microsoft Sans Serif"/>
                <a:cs typeface="Microsoft Sans Serif"/>
              </a:rPr>
              <a:t> </a:t>
            </a:r>
            <a:r>
              <a:rPr sz="3600" b="0" spc="-10" dirty="0">
                <a:latin typeface="Microsoft Sans Serif"/>
                <a:cs typeface="Microsoft Sans Serif"/>
              </a:rPr>
              <a:t>сентября</a:t>
            </a:r>
            <a:r>
              <a:rPr sz="3600" b="0" spc="25" dirty="0">
                <a:latin typeface="Microsoft Sans Serif"/>
                <a:cs typeface="Microsoft Sans Serif"/>
              </a:rPr>
              <a:t> </a:t>
            </a:r>
            <a:r>
              <a:rPr sz="3600" b="0" spc="-5" dirty="0">
                <a:latin typeface="Microsoft Sans Serif"/>
                <a:cs typeface="Microsoft Sans Serif"/>
              </a:rPr>
              <a:t>2022</a:t>
            </a:r>
            <a:r>
              <a:rPr sz="3600" b="0" spc="30" dirty="0">
                <a:latin typeface="Microsoft Sans Serif"/>
                <a:cs typeface="Microsoft Sans Serif"/>
              </a:rPr>
              <a:t> </a:t>
            </a:r>
            <a:r>
              <a:rPr sz="3600" b="0" spc="-65" dirty="0">
                <a:latin typeface="Microsoft Sans Serif"/>
                <a:cs typeface="Microsoft Sans Serif"/>
              </a:rPr>
              <a:t>года </a:t>
            </a:r>
            <a:r>
              <a:rPr sz="3600" b="0" spc="-60" dirty="0">
                <a:latin typeface="Microsoft Sans Serif"/>
                <a:cs typeface="Microsoft Sans Serif"/>
              </a:rPr>
              <a:t> </a:t>
            </a:r>
            <a:r>
              <a:rPr sz="3600" b="0" spc="-40" dirty="0">
                <a:latin typeface="Microsoft Sans Serif"/>
                <a:cs typeface="Microsoft Sans Serif"/>
              </a:rPr>
              <a:t>ученики</a:t>
            </a:r>
            <a:r>
              <a:rPr sz="3600" b="0" spc="30" dirty="0">
                <a:latin typeface="Microsoft Sans Serif"/>
                <a:cs typeface="Microsoft Sans Serif"/>
              </a:rPr>
              <a:t> </a:t>
            </a:r>
            <a:r>
              <a:rPr sz="3600" b="0" spc="-5" dirty="0">
                <a:latin typeface="Microsoft Sans Serif"/>
                <a:cs typeface="Microsoft Sans Serif"/>
              </a:rPr>
              <a:t>1-х</a:t>
            </a:r>
            <a:r>
              <a:rPr sz="3600" b="0" spc="35" dirty="0">
                <a:latin typeface="Microsoft Sans Serif"/>
                <a:cs typeface="Microsoft Sans Serif"/>
              </a:rPr>
              <a:t> </a:t>
            </a:r>
            <a:r>
              <a:rPr sz="3600" b="0" spc="-5" dirty="0">
                <a:latin typeface="Microsoft Sans Serif"/>
                <a:cs typeface="Microsoft Sans Serif"/>
              </a:rPr>
              <a:t>и</a:t>
            </a:r>
            <a:r>
              <a:rPr sz="3600" b="0" spc="35" dirty="0">
                <a:latin typeface="Microsoft Sans Serif"/>
                <a:cs typeface="Microsoft Sans Serif"/>
              </a:rPr>
              <a:t> </a:t>
            </a:r>
            <a:r>
              <a:rPr sz="3600" b="0" spc="-5" dirty="0">
                <a:latin typeface="Microsoft Sans Serif"/>
                <a:cs typeface="Microsoft Sans Serif"/>
              </a:rPr>
              <a:t>новых</a:t>
            </a:r>
            <a:r>
              <a:rPr sz="3600" b="0" spc="5" dirty="0">
                <a:latin typeface="Microsoft Sans Serif"/>
                <a:cs typeface="Microsoft Sans Serif"/>
              </a:rPr>
              <a:t> </a:t>
            </a:r>
            <a:r>
              <a:rPr sz="3600" b="0" dirty="0">
                <a:latin typeface="Microsoft Sans Serif"/>
                <a:cs typeface="Microsoft Sans Serif"/>
              </a:rPr>
              <a:t>5-х </a:t>
            </a:r>
            <a:r>
              <a:rPr sz="3600" b="0" spc="5" dirty="0">
                <a:latin typeface="Microsoft Sans Serif"/>
                <a:cs typeface="Microsoft Sans Serif"/>
              </a:rPr>
              <a:t> </a:t>
            </a:r>
            <a:r>
              <a:rPr sz="3600" b="0" spc="-20" dirty="0">
                <a:latin typeface="Microsoft Sans Serif"/>
                <a:cs typeface="Microsoft Sans Serif"/>
              </a:rPr>
              <a:t>классов</a:t>
            </a:r>
            <a:r>
              <a:rPr sz="3600" b="0" spc="20" dirty="0">
                <a:latin typeface="Microsoft Sans Serif"/>
                <a:cs typeface="Microsoft Sans Serif"/>
              </a:rPr>
              <a:t> </a:t>
            </a:r>
            <a:r>
              <a:rPr sz="3600" b="0" spc="-45" dirty="0">
                <a:latin typeface="Microsoft Sans Serif"/>
                <a:cs typeface="Microsoft Sans Serif"/>
              </a:rPr>
              <a:t>будут</a:t>
            </a:r>
            <a:r>
              <a:rPr sz="3600" b="0" spc="20" dirty="0">
                <a:latin typeface="Microsoft Sans Serif"/>
                <a:cs typeface="Microsoft Sans Serif"/>
              </a:rPr>
              <a:t> </a:t>
            </a:r>
            <a:r>
              <a:rPr sz="3600" b="0" spc="-30" dirty="0">
                <a:latin typeface="Microsoft Sans Serif"/>
                <a:cs typeface="Microsoft Sans Serif"/>
              </a:rPr>
              <a:t>обучаться </a:t>
            </a:r>
            <a:r>
              <a:rPr sz="3600" b="0" spc="-940" dirty="0">
                <a:latin typeface="Microsoft Sans Serif"/>
                <a:cs typeface="Microsoft Sans Serif"/>
              </a:rPr>
              <a:t> </a:t>
            </a:r>
            <a:r>
              <a:rPr sz="3600" b="0" spc="-55" dirty="0">
                <a:latin typeface="Microsoft Sans Serif"/>
                <a:cs typeface="Microsoft Sans Serif"/>
              </a:rPr>
              <a:t>только</a:t>
            </a:r>
            <a:r>
              <a:rPr sz="3600" b="0" spc="30" dirty="0">
                <a:latin typeface="Microsoft Sans Serif"/>
                <a:cs typeface="Microsoft Sans Serif"/>
              </a:rPr>
              <a:t> </a:t>
            </a:r>
            <a:r>
              <a:rPr sz="3600" b="0" spc="-25" dirty="0">
                <a:latin typeface="Microsoft Sans Serif"/>
                <a:cs typeface="Microsoft Sans Serif"/>
              </a:rPr>
              <a:t>по</a:t>
            </a:r>
            <a:r>
              <a:rPr sz="3600" b="0" spc="40" dirty="0">
                <a:latin typeface="Microsoft Sans Serif"/>
                <a:cs typeface="Microsoft Sans Serif"/>
              </a:rPr>
              <a:t> </a:t>
            </a:r>
            <a:r>
              <a:rPr sz="3600" b="0" spc="-25" dirty="0">
                <a:latin typeface="Microsoft Sans Serif"/>
                <a:cs typeface="Microsoft Sans Serif"/>
              </a:rPr>
              <a:t>новым</a:t>
            </a:r>
            <a:r>
              <a:rPr sz="3600" b="0" spc="30" dirty="0">
                <a:latin typeface="Microsoft Sans Serif"/>
                <a:cs typeface="Microsoft Sans Serif"/>
              </a:rPr>
              <a:t> </a:t>
            </a:r>
            <a:r>
              <a:rPr sz="3600" b="0" spc="-160" dirty="0">
                <a:latin typeface="Microsoft Sans Serif"/>
                <a:cs typeface="Microsoft Sans Serif"/>
              </a:rPr>
              <a:t>ФГОС</a:t>
            </a:r>
            <a:endParaRPr sz="3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8768" y="2379345"/>
            <a:ext cx="3022600" cy="95313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>
              <a:lnSpc>
                <a:spcPts val="3460"/>
              </a:lnSpc>
              <a:spcBef>
                <a:spcPts val="535"/>
              </a:spcBef>
            </a:pPr>
            <a:r>
              <a:rPr sz="3200" b="1" spc="-5" dirty="0">
                <a:latin typeface="Arial"/>
                <a:cs typeface="Arial"/>
              </a:rPr>
              <a:t>Новые</a:t>
            </a:r>
            <a:r>
              <a:rPr sz="3200" b="1" spc="-65" dirty="0">
                <a:latin typeface="Arial"/>
                <a:cs typeface="Arial"/>
              </a:rPr>
              <a:t> </a:t>
            </a:r>
            <a:r>
              <a:rPr sz="3200" b="1" spc="-10" dirty="0">
                <a:latin typeface="Arial"/>
                <a:cs typeface="Arial"/>
              </a:rPr>
              <a:t>ФГОС</a:t>
            </a:r>
            <a:r>
              <a:rPr sz="3200" b="1" spc="-55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с </a:t>
            </a:r>
            <a:r>
              <a:rPr sz="3200" b="1" spc="-869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2022</a:t>
            </a:r>
            <a:r>
              <a:rPr sz="3200" b="1" spc="-20" dirty="0">
                <a:latin typeface="Arial"/>
                <a:cs typeface="Arial"/>
              </a:rPr>
              <a:t> года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91353" y="973074"/>
            <a:ext cx="5547995" cy="1885314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33350" indent="-121285">
              <a:lnSpc>
                <a:spcPct val="100000"/>
              </a:lnSpc>
              <a:spcBef>
                <a:spcPts val="520"/>
              </a:spcBef>
              <a:buSzPct val="96296"/>
              <a:buChar char="•"/>
              <a:tabLst>
                <a:tab pos="133985" algn="l"/>
              </a:tabLst>
            </a:pPr>
            <a:r>
              <a:rPr sz="2700" spc="-15" dirty="0">
                <a:latin typeface="Microsoft Sans Serif"/>
                <a:cs typeface="Microsoft Sans Serif"/>
              </a:rPr>
              <a:t>Минпросвещения</a:t>
            </a:r>
            <a:r>
              <a:rPr sz="2700" spc="25" dirty="0">
                <a:latin typeface="Microsoft Sans Serif"/>
                <a:cs typeface="Microsoft Sans Serif"/>
              </a:rPr>
              <a:t> </a:t>
            </a:r>
            <a:r>
              <a:rPr sz="2700" spc="-25" dirty="0">
                <a:latin typeface="Microsoft Sans Serif"/>
                <a:cs typeface="Microsoft Sans Serif"/>
              </a:rPr>
              <a:t>запретило</a:t>
            </a:r>
            <a:endParaRPr sz="2700">
              <a:latin typeface="Microsoft Sans Serif"/>
              <a:cs typeface="Microsoft Sans Serif"/>
            </a:endParaRPr>
          </a:p>
          <a:p>
            <a:pPr marL="12700" marR="5080">
              <a:lnSpc>
                <a:spcPct val="112999"/>
              </a:lnSpc>
            </a:pPr>
            <a:r>
              <a:rPr sz="2700" spc="-25" dirty="0">
                <a:latin typeface="Microsoft Sans Serif"/>
                <a:cs typeface="Microsoft Sans Serif"/>
              </a:rPr>
              <a:t>принимать</a:t>
            </a:r>
            <a:r>
              <a:rPr sz="2700" spc="30" dirty="0">
                <a:latin typeface="Microsoft Sans Serif"/>
                <a:cs typeface="Microsoft Sans Serif"/>
              </a:rPr>
              <a:t> </a:t>
            </a:r>
            <a:r>
              <a:rPr sz="2700" spc="-10" dirty="0">
                <a:latin typeface="Microsoft Sans Serif"/>
                <a:cs typeface="Microsoft Sans Serif"/>
              </a:rPr>
              <a:t>на</a:t>
            </a:r>
            <a:r>
              <a:rPr sz="2700" spc="15" dirty="0">
                <a:latin typeface="Microsoft Sans Serif"/>
                <a:cs typeface="Microsoft Sans Serif"/>
              </a:rPr>
              <a:t> </a:t>
            </a:r>
            <a:r>
              <a:rPr sz="2700" spc="-15" dirty="0">
                <a:latin typeface="Microsoft Sans Serif"/>
                <a:cs typeface="Microsoft Sans Serif"/>
              </a:rPr>
              <a:t>обучение</a:t>
            </a:r>
            <a:r>
              <a:rPr sz="2700" spc="25" dirty="0">
                <a:latin typeface="Microsoft Sans Serif"/>
                <a:cs typeface="Microsoft Sans Serif"/>
              </a:rPr>
              <a:t> </a:t>
            </a:r>
            <a:r>
              <a:rPr sz="2700" spc="-20" dirty="0">
                <a:latin typeface="Microsoft Sans Serif"/>
                <a:cs typeface="Microsoft Sans Serif"/>
              </a:rPr>
              <a:t>по</a:t>
            </a:r>
            <a:r>
              <a:rPr sz="2700" spc="30" dirty="0">
                <a:latin typeface="Microsoft Sans Serif"/>
                <a:cs typeface="Microsoft Sans Serif"/>
              </a:rPr>
              <a:t> </a:t>
            </a:r>
            <a:r>
              <a:rPr sz="2700" spc="-25" dirty="0">
                <a:latin typeface="Microsoft Sans Serif"/>
                <a:cs typeface="Microsoft Sans Serif"/>
              </a:rPr>
              <a:t>старым </a:t>
            </a:r>
            <a:r>
              <a:rPr sz="2700" spc="-700" dirty="0">
                <a:latin typeface="Microsoft Sans Serif"/>
                <a:cs typeface="Microsoft Sans Serif"/>
              </a:rPr>
              <a:t> </a:t>
            </a:r>
            <a:r>
              <a:rPr sz="2700" spc="-240" dirty="0">
                <a:latin typeface="Microsoft Sans Serif"/>
                <a:cs typeface="Microsoft Sans Serif"/>
              </a:rPr>
              <a:t>Ф</a:t>
            </a:r>
            <a:r>
              <a:rPr sz="2700" spc="30" dirty="0">
                <a:latin typeface="Microsoft Sans Serif"/>
                <a:cs typeface="Microsoft Sans Serif"/>
              </a:rPr>
              <a:t> </a:t>
            </a:r>
            <a:r>
              <a:rPr sz="2700" spc="-235" dirty="0">
                <a:latin typeface="Microsoft Sans Serif"/>
                <a:cs typeface="Microsoft Sans Serif"/>
              </a:rPr>
              <a:t>Г</a:t>
            </a:r>
            <a:r>
              <a:rPr sz="2700" dirty="0">
                <a:latin typeface="Microsoft Sans Serif"/>
                <a:cs typeface="Microsoft Sans Serif"/>
              </a:rPr>
              <a:t>О</a:t>
            </a:r>
            <a:r>
              <a:rPr sz="2700" spc="30" dirty="0">
                <a:latin typeface="Microsoft Sans Serif"/>
                <a:cs typeface="Microsoft Sans Serif"/>
              </a:rPr>
              <a:t> </a:t>
            </a:r>
            <a:r>
              <a:rPr sz="2700" dirty="0">
                <a:latin typeface="Microsoft Sans Serif"/>
                <a:cs typeface="Microsoft Sans Serif"/>
              </a:rPr>
              <a:t>С</a:t>
            </a:r>
            <a:r>
              <a:rPr sz="2700" spc="30" dirty="0">
                <a:latin typeface="Microsoft Sans Serif"/>
                <a:cs typeface="Microsoft Sans Serif"/>
              </a:rPr>
              <a:t> </a:t>
            </a:r>
            <a:r>
              <a:rPr sz="2700" dirty="0">
                <a:latin typeface="Microsoft Sans Serif"/>
                <a:cs typeface="Microsoft Sans Serif"/>
              </a:rPr>
              <a:t>в</a:t>
            </a:r>
            <a:r>
              <a:rPr sz="2700" spc="40" dirty="0">
                <a:latin typeface="Microsoft Sans Serif"/>
                <a:cs typeface="Microsoft Sans Serif"/>
              </a:rPr>
              <a:t> </a:t>
            </a:r>
            <a:r>
              <a:rPr sz="2700" spc="-5" dirty="0">
                <a:latin typeface="Microsoft Sans Serif"/>
                <a:cs typeface="Microsoft Sans Serif"/>
              </a:rPr>
              <a:t>1</a:t>
            </a:r>
            <a:r>
              <a:rPr sz="2700" dirty="0">
                <a:latin typeface="Microsoft Sans Serif"/>
                <a:cs typeface="Microsoft Sans Serif"/>
              </a:rPr>
              <a:t>-е</a:t>
            </a:r>
            <a:r>
              <a:rPr sz="2700" spc="30" dirty="0">
                <a:latin typeface="Microsoft Sans Serif"/>
                <a:cs typeface="Microsoft Sans Serif"/>
              </a:rPr>
              <a:t> </a:t>
            </a:r>
            <a:r>
              <a:rPr sz="2700" spc="-5" dirty="0">
                <a:latin typeface="Microsoft Sans Serif"/>
                <a:cs typeface="Microsoft Sans Serif"/>
              </a:rPr>
              <a:t>и</a:t>
            </a:r>
            <a:r>
              <a:rPr sz="2700" spc="35" dirty="0">
                <a:latin typeface="Microsoft Sans Serif"/>
                <a:cs typeface="Microsoft Sans Serif"/>
              </a:rPr>
              <a:t> </a:t>
            </a:r>
            <a:r>
              <a:rPr sz="2700" dirty="0">
                <a:latin typeface="Microsoft Sans Serif"/>
                <a:cs typeface="Microsoft Sans Serif"/>
              </a:rPr>
              <a:t>5-е</a:t>
            </a:r>
            <a:r>
              <a:rPr sz="2700" spc="30" dirty="0">
                <a:latin typeface="Microsoft Sans Serif"/>
                <a:cs typeface="Microsoft Sans Serif"/>
              </a:rPr>
              <a:t> </a:t>
            </a:r>
            <a:r>
              <a:rPr sz="2700" spc="-140" dirty="0">
                <a:latin typeface="Microsoft Sans Serif"/>
                <a:cs typeface="Microsoft Sans Serif"/>
              </a:rPr>
              <a:t>к</a:t>
            </a:r>
            <a:r>
              <a:rPr sz="2700" dirty="0">
                <a:latin typeface="Microsoft Sans Serif"/>
                <a:cs typeface="Microsoft Sans Serif"/>
              </a:rPr>
              <a:t>лас</a:t>
            </a:r>
            <a:r>
              <a:rPr sz="2700" spc="5" dirty="0">
                <a:latin typeface="Microsoft Sans Serif"/>
                <a:cs typeface="Microsoft Sans Serif"/>
              </a:rPr>
              <a:t>сы</a:t>
            </a:r>
            <a:r>
              <a:rPr sz="2700" spc="30" dirty="0">
                <a:latin typeface="Microsoft Sans Serif"/>
                <a:cs typeface="Microsoft Sans Serif"/>
              </a:rPr>
              <a:t> </a:t>
            </a:r>
            <a:r>
              <a:rPr sz="2700" dirty="0">
                <a:latin typeface="Microsoft Sans Serif"/>
                <a:cs typeface="Microsoft Sans Serif"/>
              </a:rPr>
              <a:t>с  </a:t>
            </a:r>
            <a:r>
              <a:rPr sz="2700" spc="-5" dirty="0">
                <a:latin typeface="Microsoft Sans Serif"/>
                <a:cs typeface="Microsoft Sans Serif"/>
              </a:rPr>
              <a:t>2022/2023</a:t>
            </a:r>
            <a:r>
              <a:rPr sz="2700" spc="15" dirty="0">
                <a:latin typeface="Microsoft Sans Serif"/>
                <a:cs typeface="Microsoft Sans Serif"/>
              </a:rPr>
              <a:t> </a:t>
            </a:r>
            <a:r>
              <a:rPr sz="2700" spc="-25" dirty="0">
                <a:latin typeface="Microsoft Sans Serif"/>
                <a:cs typeface="Microsoft Sans Serif"/>
              </a:rPr>
              <a:t>учебного</a:t>
            </a:r>
            <a:r>
              <a:rPr sz="2700" spc="40" dirty="0">
                <a:latin typeface="Microsoft Sans Serif"/>
                <a:cs typeface="Microsoft Sans Serif"/>
              </a:rPr>
              <a:t> </a:t>
            </a:r>
            <a:r>
              <a:rPr sz="2700" spc="-40" dirty="0">
                <a:latin typeface="Microsoft Sans Serif"/>
                <a:cs typeface="Microsoft Sans Serif"/>
              </a:rPr>
              <a:t>года.</a:t>
            </a:r>
            <a:endParaRPr sz="27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91353" y="3101466"/>
            <a:ext cx="5197475" cy="23101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000"/>
              </a:lnSpc>
              <a:spcBef>
                <a:spcPts val="100"/>
              </a:spcBef>
              <a:buSzPct val="96296"/>
              <a:buChar char="•"/>
              <a:tabLst>
                <a:tab pos="133985" algn="l"/>
              </a:tabLst>
            </a:pPr>
            <a:r>
              <a:rPr sz="2700" spc="-75" dirty="0">
                <a:latin typeface="Microsoft Sans Serif"/>
                <a:cs typeface="Microsoft Sans Serif"/>
              </a:rPr>
              <a:t>Дети,</a:t>
            </a:r>
            <a:r>
              <a:rPr sz="2700" spc="25" dirty="0">
                <a:latin typeface="Microsoft Sans Serif"/>
                <a:cs typeface="Microsoft Sans Serif"/>
              </a:rPr>
              <a:t> </a:t>
            </a:r>
            <a:r>
              <a:rPr sz="2700" spc="-40" dirty="0">
                <a:latin typeface="Microsoft Sans Serif"/>
                <a:cs typeface="Microsoft Sans Serif"/>
              </a:rPr>
              <a:t>которые</a:t>
            </a:r>
            <a:r>
              <a:rPr sz="2700" spc="25" dirty="0">
                <a:latin typeface="Microsoft Sans Serif"/>
                <a:cs typeface="Microsoft Sans Serif"/>
              </a:rPr>
              <a:t> </a:t>
            </a:r>
            <a:r>
              <a:rPr sz="2700" spc="-10" dirty="0">
                <a:latin typeface="Microsoft Sans Serif"/>
                <a:cs typeface="Microsoft Sans Serif"/>
              </a:rPr>
              <a:t>на</a:t>
            </a:r>
            <a:r>
              <a:rPr sz="2700" spc="25" dirty="0">
                <a:latin typeface="Microsoft Sans Serif"/>
                <a:cs typeface="Microsoft Sans Serif"/>
              </a:rPr>
              <a:t> </a:t>
            </a:r>
            <a:r>
              <a:rPr sz="2700" spc="-40" dirty="0">
                <a:latin typeface="Microsoft Sans Serif"/>
                <a:cs typeface="Microsoft Sans Serif"/>
              </a:rPr>
              <a:t>этот</a:t>
            </a:r>
            <a:r>
              <a:rPr sz="2700" spc="30" dirty="0">
                <a:latin typeface="Microsoft Sans Serif"/>
                <a:cs typeface="Microsoft Sans Serif"/>
              </a:rPr>
              <a:t> </a:t>
            </a:r>
            <a:r>
              <a:rPr sz="2700" spc="-30" dirty="0">
                <a:latin typeface="Microsoft Sans Serif"/>
                <a:cs typeface="Microsoft Sans Serif"/>
              </a:rPr>
              <a:t>момент </a:t>
            </a:r>
            <a:r>
              <a:rPr sz="2700" spc="-25" dirty="0">
                <a:latin typeface="Microsoft Sans Serif"/>
                <a:cs typeface="Microsoft Sans Serif"/>
              </a:rPr>
              <a:t> </a:t>
            </a:r>
            <a:r>
              <a:rPr sz="2700" spc="-35" dirty="0">
                <a:latin typeface="Microsoft Sans Serif"/>
                <a:cs typeface="Microsoft Sans Serif"/>
              </a:rPr>
              <a:t>продолжают</a:t>
            </a:r>
            <a:r>
              <a:rPr sz="2700" spc="20" dirty="0">
                <a:latin typeface="Microsoft Sans Serif"/>
                <a:cs typeface="Microsoft Sans Serif"/>
              </a:rPr>
              <a:t> </a:t>
            </a:r>
            <a:r>
              <a:rPr sz="2700" spc="-15" dirty="0">
                <a:latin typeface="Microsoft Sans Serif"/>
                <a:cs typeface="Microsoft Sans Serif"/>
              </a:rPr>
              <a:t>обучение</a:t>
            </a:r>
            <a:r>
              <a:rPr sz="2700" spc="25" dirty="0">
                <a:latin typeface="Microsoft Sans Serif"/>
                <a:cs typeface="Microsoft Sans Serif"/>
              </a:rPr>
              <a:t> </a:t>
            </a:r>
            <a:r>
              <a:rPr sz="2700" dirty="0">
                <a:latin typeface="Microsoft Sans Serif"/>
                <a:cs typeface="Microsoft Sans Serif"/>
              </a:rPr>
              <a:t>в</a:t>
            </a:r>
            <a:r>
              <a:rPr sz="2700" spc="30" dirty="0">
                <a:latin typeface="Microsoft Sans Serif"/>
                <a:cs typeface="Microsoft Sans Serif"/>
              </a:rPr>
              <a:t> </a:t>
            </a:r>
            <a:r>
              <a:rPr sz="2700" spc="-35" dirty="0">
                <a:latin typeface="Microsoft Sans Serif"/>
                <a:cs typeface="Microsoft Sans Serif"/>
              </a:rPr>
              <a:t>школе, </a:t>
            </a:r>
            <a:r>
              <a:rPr sz="2700" spc="-30" dirty="0">
                <a:latin typeface="Microsoft Sans Serif"/>
                <a:cs typeface="Microsoft Sans Serif"/>
              </a:rPr>
              <a:t> </a:t>
            </a:r>
            <a:r>
              <a:rPr sz="2700" spc="-15" dirty="0">
                <a:latin typeface="Microsoft Sans Serif"/>
                <a:cs typeface="Microsoft Sans Serif"/>
              </a:rPr>
              <a:t>вправе</a:t>
            </a:r>
            <a:r>
              <a:rPr sz="2700" spc="5" dirty="0">
                <a:latin typeface="Microsoft Sans Serif"/>
                <a:cs typeface="Microsoft Sans Serif"/>
              </a:rPr>
              <a:t> </a:t>
            </a:r>
            <a:r>
              <a:rPr sz="2700" spc="-30" dirty="0">
                <a:latin typeface="Microsoft Sans Serif"/>
                <a:cs typeface="Microsoft Sans Serif"/>
              </a:rPr>
              <a:t>продолжить</a:t>
            </a:r>
            <a:r>
              <a:rPr sz="2700" spc="15" dirty="0">
                <a:latin typeface="Microsoft Sans Serif"/>
                <a:cs typeface="Microsoft Sans Serif"/>
              </a:rPr>
              <a:t> </a:t>
            </a:r>
            <a:r>
              <a:rPr sz="2700" spc="-15" dirty="0">
                <a:latin typeface="Microsoft Sans Serif"/>
                <a:cs typeface="Microsoft Sans Serif"/>
              </a:rPr>
              <a:t>обучение</a:t>
            </a:r>
            <a:r>
              <a:rPr sz="2700" spc="20" dirty="0">
                <a:latin typeface="Microsoft Sans Serif"/>
                <a:cs typeface="Microsoft Sans Serif"/>
              </a:rPr>
              <a:t> </a:t>
            </a:r>
            <a:r>
              <a:rPr sz="2700" spc="-20" dirty="0">
                <a:latin typeface="Microsoft Sans Serif"/>
                <a:cs typeface="Microsoft Sans Serif"/>
              </a:rPr>
              <a:t>по </a:t>
            </a:r>
            <a:r>
              <a:rPr sz="2700" spc="-705" dirty="0">
                <a:latin typeface="Microsoft Sans Serif"/>
                <a:cs typeface="Microsoft Sans Serif"/>
              </a:rPr>
              <a:t> </a:t>
            </a:r>
            <a:r>
              <a:rPr sz="2700" spc="-20" dirty="0">
                <a:latin typeface="Microsoft Sans Serif"/>
                <a:cs typeface="Microsoft Sans Serif"/>
              </a:rPr>
              <a:t>старым</a:t>
            </a:r>
            <a:r>
              <a:rPr sz="2700" spc="20" dirty="0">
                <a:latin typeface="Microsoft Sans Serif"/>
                <a:cs typeface="Microsoft Sans Serif"/>
              </a:rPr>
              <a:t> </a:t>
            </a:r>
            <a:r>
              <a:rPr sz="2700" spc="-120" dirty="0">
                <a:latin typeface="Microsoft Sans Serif"/>
                <a:cs typeface="Microsoft Sans Serif"/>
              </a:rPr>
              <a:t>ФГОС</a:t>
            </a:r>
            <a:r>
              <a:rPr sz="2700" spc="25" dirty="0">
                <a:latin typeface="Microsoft Sans Serif"/>
                <a:cs typeface="Microsoft Sans Serif"/>
              </a:rPr>
              <a:t> </a:t>
            </a:r>
            <a:r>
              <a:rPr sz="2700" spc="10" dirty="0">
                <a:latin typeface="Microsoft Sans Serif"/>
                <a:cs typeface="Microsoft Sans Serif"/>
              </a:rPr>
              <a:t>или</a:t>
            </a:r>
            <a:r>
              <a:rPr sz="2700" spc="35" dirty="0">
                <a:latin typeface="Microsoft Sans Serif"/>
                <a:cs typeface="Microsoft Sans Serif"/>
              </a:rPr>
              <a:t> </a:t>
            </a:r>
            <a:r>
              <a:rPr sz="2700" spc="-10" dirty="0">
                <a:latin typeface="Microsoft Sans Serif"/>
                <a:cs typeface="Microsoft Sans Serif"/>
              </a:rPr>
              <a:t>перейти</a:t>
            </a:r>
            <a:r>
              <a:rPr sz="2700" spc="25" dirty="0">
                <a:latin typeface="Microsoft Sans Serif"/>
                <a:cs typeface="Microsoft Sans Serif"/>
              </a:rPr>
              <a:t> </a:t>
            </a:r>
            <a:r>
              <a:rPr sz="2700" spc="-15" dirty="0">
                <a:latin typeface="Microsoft Sans Serif"/>
                <a:cs typeface="Microsoft Sans Serif"/>
              </a:rPr>
              <a:t>на </a:t>
            </a:r>
            <a:r>
              <a:rPr sz="2700" spc="-10" dirty="0">
                <a:latin typeface="Microsoft Sans Serif"/>
                <a:cs typeface="Microsoft Sans Serif"/>
              </a:rPr>
              <a:t> новые</a:t>
            </a:r>
            <a:endParaRPr sz="27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2012</Words>
  <Application>Microsoft Office PowerPoint</Application>
  <PresentationFormat>Широкоэкранный</PresentationFormat>
  <Paragraphs>221</Paragraphs>
  <Slides>37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5" baseType="lpstr">
      <vt:lpstr>Arial</vt:lpstr>
      <vt:lpstr>Arial Black</vt:lpstr>
      <vt:lpstr>Calibri</vt:lpstr>
      <vt:lpstr>Calibri Light</vt:lpstr>
      <vt:lpstr>Microsoft Sans Serif</vt:lpstr>
      <vt:lpstr>Times New Roman</vt:lpstr>
      <vt:lpstr>Wingdings</vt:lpstr>
      <vt:lpstr>Office Theme</vt:lpstr>
      <vt:lpstr>ФГОС-2021 для начальной и основной  школы</vt:lpstr>
      <vt:lpstr>ФГОС –</vt:lpstr>
      <vt:lpstr>Презентация PowerPoint</vt:lpstr>
      <vt:lpstr>Утвердили новые ФГОС начального и  основного общего образования</vt:lpstr>
      <vt:lpstr>Презентация PowerPoint</vt:lpstr>
      <vt:lpstr>Презентация PowerPoint</vt:lpstr>
      <vt:lpstr>Презентация PowerPoint</vt:lpstr>
      <vt:lpstr>С сентября 2022 года  ученики 1-х и новых 5-х  классов будут обучаться  только по новым ФГОС</vt:lpstr>
      <vt:lpstr>Презентация PowerPoint</vt:lpstr>
      <vt:lpstr>Презентация PowerPoint</vt:lpstr>
      <vt:lpstr>Презентация PowerPoint</vt:lpstr>
      <vt:lpstr>Теперь школа обязана еще больше</vt:lpstr>
      <vt:lpstr>Презентация PowerPoint</vt:lpstr>
      <vt:lpstr>Планируемые результаты</vt:lpstr>
      <vt:lpstr>Основные изменения, внесённые в  проекты современных ФГОС:</vt:lpstr>
      <vt:lpstr>Предметные результаты</vt:lpstr>
      <vt:lpstr>Конкретизировали  требования к итоговым знаниям  учеников</vt:lpstr>
      <vt:lpstr>Пример требований по  иностранному  языку в</vt:lpstr>
      <vt:lpstr>Пример требований по  литературе в  основной школе</vt:lpstr>
      <vt:lpstr>Пример требований по математике в  основной школе</vt:lpstr>
      <vt:lpstr>Метапредметные и личностные  результаты</vt:lpstr>
      <vt:lpstr>Личностные результаты  группируются по направлениям  воспитания:</vt:lpstr>
      <vt:lpstr>Презентация PowerPoint</vt:lpstr>
      <vt:lpstr>ПОЗНАВАТЕЛЬНЫЕ УУД</vt:lpstr>
      <vt:lpstr>КОММУНИКАТИВНЫЕ УУД</vt:lpstr>
      <vt:lpstr>РЕГУЛЯТИВНЫЕ УУД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Как будут  учиться дети,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Я</cp:lastModifiedBy>
  <cp:revision>1</cp:revision>
  <dcterms:created xsi:type="dcterms:W3CDTF">2022-06-14T18:06:42Z</dcterms:created>
  <dcterms:modified xsi:type="dcterms:W3CDTF">2022-06-14T18:19:14Z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2022-03-15T00:00:00Z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2022-06-14T00:00:00Z</vt:filetime>
  </property>
</Properties>
</file>